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5"/>
    <p:sldId id="257" r:id="rId66"/>
    <p:sldId id="258" r:id="rId67"/>
    <p:sldId id="259" r:id="rId68"/>
    <p:sldId id="260" r:id="rId69"/>
    <p:sldId id="261" r:id="rId70"/>
    <p:sldId id="262" r:id="rId71"/>
    <p:sldId id="263" r:id="rId72"/>
    <p:sldId id="264" r:id="rId73"/>
    <p:sldId id="265" r:id="rId74"/>
    <p:sldId id="266" r:id="rId75"/>
    <p:sldId id="267" r:id="rId76"/>
    <p:sldId id="268" r:id="rId77"/>
    <p:sldId id="269" r:id="rId78"/>
    <p:sldId id="270" r:id="rId79"/>
    <p:sldId id="271" r:id="rId80"/>
    <p:sldId id="272" r:id="rId81"/>
    <p:sldId id="273" r:id="rId82"/>
    <p:sldId id="274" r:id="rId8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Lazydog" charset="1" panose="00000000000000000000"/>
      <p:regular r:id="rId12"/>
    </p:embeddedFont>
    <p:embeddedFont>
      <p:font typeface="Futura" charset="1" panose="020B0502020204020303"/>
      <p:regular r:id="rId13"/>
    </p:embeddedFont>
    <p:embeddedFont>
      <p:font typeface="Futura Bold" charset="1" panose="020B0702020204020203"/>
      <p:regular r:id="rId14"/>
    </p:embeddedFont>
    <p:embeddedFont>
      <p:font typeface="Futura Italics" charset="1" panose="020B0502020204090303"/>
      <p:regular r:id="rId15"/>
    </p:embeddedFont>
    <p:embeddedFont>
      <p:font typeface="Futura Bold Italics" charset="1" panose="020B0702020204090203"/>
      <p:regular r:id="rId16"/>
    </p:embeddedFont>
    <p:embeddedFont>
      <p:font typeface="Futura Light" charset="1" panose="020B0402020204020303"/>
      <p:regular r:id="rId17"/>
    </p:embeddedFont>
    <p:embeddedFont>
      <p:font typeface="Futura Light Italics" charset="1" panose="020B0402020204090303"/>
      <p:regular r:id="rId18"/>
    </p:embeddedFont>
    <p:embeddedFont>
      <p:font typeface="Futura Medium" charset="1" panose="020B0502020204020303"/>
      <p:regular r:id="rId19"/>
    </p:embeddedFont>
    <p:embeddedFont>
      <p:font typeface="Futura Medium Italics" charset="1" panose="020B0502020204090303"/>
      <p:regular r:id="rId20"/>
    </p:embeddedFont>
    <p:embeddedFont>
      <p:font typeface="Futura Ultra-Bold" charset="1" panose="020B0802020204020204"/>
      <p:regular r:id="rId21"/>
    </p:embeddedFont>
    <p:embeddedFont>
      <p:font typeface="Futura Ultra-Bold Italics" charset="1" panose="020B0802020204090204"/>
      <p:regular r:id="rId22"/>
    </p:embeddedFont>
    <p:embeddedFont>
      <p:font typeface="Fira Sans" charset="1" panose="020B0503050000020004"/>
      <p:regular r:id="rId23"/>
    </p:embeddedFont>
    <p:embeddedFont>
      <p:font typeface="Fira Sans Bold" charset="1" panose="020B0803050000020004"/>
      <p:regular r:id="rId24"/>
    </p:embeddedFont>
    <p:embeddedFont>
      <p:font typeface="Fira Sans Italics" charset="1" panose="020B0503050000020004"/>
      <p:regular r:id="rId25"/>
    </p:embeddedFont>
    <p:embeddedFont>
      <p:font typeface="Fira Sans Bold Italics" charset="1" panose="020B0803050000020004"/>
      <p:regular r:id="rId26"/>
    </p:embeddedFont>
    <p:embeddedFont>
      <p:font typeface="Fira Sans Thin" charset="1" panose="020B0303050000020004"/>
      <p:regular r:id="rId27"/>
    </p:embeddedFont>
    <p:embeddedFont>
      <p:font typeface="Fira Sans Thin Italics" charset="1" panose="020B0303050000020004"/>
      <p:regular r:id="rId28"/>
    </p:embeddedFont>
    <p:embeddedFont>
      <p:font typeface="Fira Sans Extra-Light" charset="1" panose="020B0403050000020004"/>
      <p:regular r:id="rId29"/>
    </p:embeddedFont>
    <p:embeddedFont>
      <p:font typeface="Fira Sans Extra-Light Italics" charset="1" panose="020B0403050000020004"/>
      <p:regular r:id="rId30"/>
    </p:embeddedFont>
    <p:embeddedFont>
      <p:font typeface="Fira Sans Light" charset="1" panose="020B0403050000020004"/>
      <p:regular r:id="rId31"/>
    </p:embeddedFont>
    <p:embeddedFont>
      <p:font typeface="Fira Sans Light Italics" charset="1" panose="020B0403050000020004"/>
      <p:regular r:id="rId32"/>
    </p:embeddedFont>
    <p:embeddedFont>
      <p:font typeface="Fira Sans Medium" charset="1" panose="020B0603050000020004"/>
      <p:regular r:id="rId33"/>
    </p:embeddedFont>
    <p:embeddedFont>
      <p:font typeface="Fira Sans Medium Italics" charset="1" panose="020B0603050000020004"/>
      <p:regular r:id="rId34"/>
    </p:embeddedFont>
    <p:embeddedFont>
      <p:font typeface="Fira Sans Semi-Bold" charset="1" panose="020B0603050000020004"/>
      <p:regular r:id="rId35"/>
    </p:embeddedFont>
    <p:embeddedFont>
      <p:font typeface="Fira Sans Semi-Bold Italics" charset="1" panose="020B0703050000020004"/>
      <p:regular r:id="rId36"/>
    </p:embeddedFont>
    <p:embeddedFont>
      <p:font typeface="Fira Sans Ultra-Bold" charset="1" panose="020B0903050000020004"/>
      <p:regular r:id="rId37"/>
    </p:embeddedFont>
    <p:embeddedFont>
      <p:font typeface="Fira Sans Ultra-Bold Italics" charset="1" panose="020B0903050000020004"/>
      <p:regular r:id="rId38"/>
    </p:embeddedFont>
    <p:embeddedFont>
      <p:font typeface="Fira Sans Heavy" charset="1" panose="020B0A03050000020004"/>
      <p:regular r:id="rId39"/>
    </p:embeddedFont>
    <p:embeddedFont>
      <p:font typeface="Fira Sans Heavy Italics" charset="1" panose="020B0A03050000020004"/>
      <p:regular r:id="rId40"/>
    </p:embeddedFont>
    <p:embeddedFont>
      <p:font typeface="Clear Sans" charset="1" panose="020B0503030202020304"/>
      <p:regular r:id="rId41"/>
    </p:embeddedFont>
    <p:embeddedFont>
      <p:font typeface="Clear Sans Bold" charset="1" panose="020B0803030202020304"/>
      <p:regular r:id="rId42"/>
    </p:embeddedFont>
    <p:embeddedFont>
      <p:font typeface="Clear Sans Italics" charset="1" panose="020B0503030202090304"/>
      <p:regular r:id="rId43"/>
    </p:embeddedFont>
    <p:embeddedFont>
      <p:font typeface="Clear Sans Bold Italics" charset="1" panose="020B0803030202090304"/>
      <p:regular r:id="rId44"/>
    </p:embeddedFont>
    <p:embeddedFont>
      <p:font typeface="Clear Sans Thin" charset="1" panose="020B0203030202020304"/>
      <p:regular r:id="rId45"/>
    </p:embeddedFont>
    <p:embeddedFont>
      <p:font typeface="Clear Sans Light" charset="1" panose="020B0303030202020304"/>
      <p:regular r:id="rId46"/>
    </p:embeddedFont>
    <p:embeddedFont>
      <p:font typeface="Clear Sans Medium" charset="1" panose="020B0603030202020304"/>
      <p:regular r:id="rId47"/>
    </p:embeddedFont>
    <p:embeddedFont>
      <p:font typeface="Clear Sans Medium Italics" charset="1" panose="020B0603030202090304"/>
      <p:regular r:id="rId48"/>
    </p:embeddedFont>
    <p:embeddedFont>
      <p:font typeface="Quicksand" charset="1" panose="00000500000000000000"/>
      <p:regular r:id="rId49"/>
    </p:embeddedFont>
    <p:embeddedFont>
      <p:font typeface="Quicksand Bold" charset="1" panose="00000800000000000000"/>
      <p:regular r:id="rId50"/>
    </p:embeddedFont>
    <p:embeddedFont>
      <p:font typeface="Quicksand Light" charset="1" panose="00000400000000000000"/>
      <p:regular r:id="rId51"/>
    </p:embeddedFont>
    <p:embeddedFont>
      <p:font typeface="Quicksand Medium" charset="1" panose="00000600000000000000"/>
      <p:regular r:id="rId52"/>
    </p:embeddedFont>
    <p:embeddedFont>
      <p:font typeface="Rubik" charset="1" panose="00000000000000000000"/>
      <p:regular r:id="rId53"/>
    </p:embeddedFont>
    <p:embeddedFont>
      <p:font typeface="Rubik Bold" charset="1" panose="00000800000000000000"/>
      <p:regular r:id="rId54"/>
    </p:embeddedFont>
    <p:embeddedFont>
      <p:font typeface="Rubik Italics" charset="1" panose="00000000000000000000"/>
      <p:regular r:id="rId55"/>
    </p:embeddedFont>
    <p:embeddedFont>
      <p:font typeface="Rubik Bold Italics" charset="1" panose="00000800000000000000"/>
      <p:regular r:id="rId56"/>
    </p:embeddedFont>
    <p:embeddedFont>
      <p:font typeface="Rubik Light" charset="1" panose="00000400000000000000"/>
      <p:regular r:id="rId57"/>
    </p:embeddedFont>
    <p:embeddedFont>
      <p:font typeface="Rubik Light Italics" charset="1" panose="00000400000000000000"/>
      <p:regular r:id="rId58"/>
    </p:embeddedFont>
    <p:embeddedFont>
      <p:font typeface="Rubik Medium" charset="1" panose="00000600000000000000"/>
      <p:regular r:id="rId59"/>
    </p:embeddedFont>
    <p:embeddedFont>
      <p:font typeface="Rubik Medium Italics" charset="1" panose="00000600000000000000"/>
      <p:regular r:id="rId60"/>
    </p:embeddedFont>
    <p:embeddedFont>
      <p:font typeface="Rubik Semi-Bold" charset="1" panose="00000000000000000000"/>
      <p:regular r:id="rId61"/>
    </p:embeddedFont>
    <p:embeddedFont>
      <p:font typeface="Rubik Semi-Bold Italics" charset="1" panose="00000000000000000000"/>
      <p:regular r:id="rId62"/>
    </p:embeddedFont>
    <p:embeddedFont>
      <p:font typeface="Rubik Heavy" charset="1" panose="00000A00000000000000"/>
      <p:regular r:id="rId63"/>
    </p:embeddedFont>
    <p:embeddedFont>
      <p:font typeface="Rubik Heavy Italics" charset="1" panose="00000A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slides/slide1.xml" Type="http://schemas.openxmlformats.org/officeDocument/2006/relationships/slide"/><Relationship Id="rId66" Target="slides/slide2.xml" Type="http://schemas.openxmlformats.org/officeDocument/2006/relationships/slide"/><Relationship Id="rId67" Target="slides/slide3.xml" Type="http://schemas.openxmlformats.org/officeDocument/2006/relationships/slide"/><Relationship Id="rId68" Target="slides/slide4.xml" Type="http://schemas.openxmlformats.org/officeDocument/2006/relationships/slide"/><Relationship Id="rId69" Target="slides/slide5.xml" Type="http://schemas.openxmlformats.org/officeDocument/2006/relationships/slide"/><Relationship Id="rId7" Target="fonts/font7.fntdata" Type="http://schemas.openxmlformats.org/officeDocument/2006/relationships/font"/><Relationship Id="rId70" Target="slides/slide6.xml" Type="http://schemas.openxmlformats.org/officeDocument/2006/relationships/slide"/><Relationship Id="rId71" Target="slides/slide7.xml" Type="http://schemas.openxmlformats.org/officeDocument/2006/relationships/slide"/><Relationship Id="rId72" Target="slides/slide8.xml" Type="http://schemas.openxmlformats.org/officeDocument/2006/relationships/slide"/><Relationship Id="rId73" Target="slides/slide9.xml" Type="http://schemas.openxmlformats.org/officeDocument/2006/relationships/slide"/><Relationship Id="rId74" Target="slides/slide10.xml" Type="http://schemas.openxmlformats.org/officeDocument/2006/relationships/slide"/><Relationship Id="rId75" Target="slides/slide11.xml" Type="http://schemas.openxmlformats.org/officeDocument/2006/relationships/slide"/><Relationship Id="rId76" Target="slides/slide12.xml" Type="http://schemas.openxmlformats.org/officeDocument/2006/relationships/slide"/><Relationship Id="rId77" Target="slides/slide13.xml" Type="http://schemas.openxmlformats.org/officeDocument/2006/relationships/slide"/><Relationship Id="rId78" Target="slides/slide14.xml" Type="http://schemas.openxmlformats.org/officeDocument/2006/relationships/slide"/><Relationship Id="rId79" Target="slides/slide15.xml" Type="http://schemas.openxmlformats.org/officeDocument/2006/relationships/slide"/><Relationship Id="rId8" Target="fonts/font8.fntdata" Type="http://schemas.openxmlformats.org/officeDocument/2006/relationships/font"/><Relationship Id="rId80" Target="slides/slide16.xml" Type="http://schemas.openxmlformats.org/officeDocument/2006/relationships/slide"/><Relationship Id="rId81" Target="slides/slide17.xml" Type="http://schemas.openxmlformats.org/officeDocument/2006/relationships/slide"/><Relationship Id="rId82" Target="slides/slide18.xml" Type="http://schemas.openxmlformats.org/officeDocument/2006/relationships/slide"/><Relationship Id="rId83" Target="slides/slide19.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61.png" Type="http://schemas.openxmlformats.org/officeDocument/2006/relationships/image"/><Relationship Id="rId5" Target="../media/image8.pn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media/image7.pn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 Id="rId7" Target="../media/image8.pn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8.png" Type="http://schemas.openxmlformats.org/officeDocument/2006/relationships/image"/><Relationship Id="rId2" Target="../media/image72.png" Type="http://schemas.openxmlformats.org/officeDocument/2006/relationships/image"/><Relationship Id="rId3" Target="../media/image73.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74.jpeg" Type="http://schemas.openxmlformats.org/officeDocument/2006/relationships/image"/><Relationship Id="rId7" Target="../media/image75.pn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pn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 Id="rId6" Target="../media/image85.png" Type="http://schemas.openxmlformats.org/officeDocument/2006/relationships/image"/><Relationship Id="rId7" Target="../media/image8.pn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png" Type="http://schemas.openxmlformats.org/officeDocument/2006/relationships/image"/><Relationship Id="rId4" Target="../media/image8.pn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0.jpeg" Type="http://schemas.openxmlformats.org/officeDocument/2006/relationships/image"/><Relationship Id="rId4" Target="../media/VAFqXq35fmI.mp4" Type="http://schemas.openxmlformats.org/officeDocument/2006/relationships/video"/><Relationship Id="rId5" Target="../media/VAFqXq35fmI.mp4" Type="http://schemas.microsoft.com/office/2007/relationships/media"/></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svg" Type="http://schemas.openxmlformats.org/officeDocument/2006/relationships/image"/><Relationship Id="rId4" Target="../media/image93.png" Type="http://schemas.openxmlformats.org/officeDocument/2006/relationships/image"/><Relationship Id="rId5" Target="../media/image8.png" Type="http://schemas.openxmlformats.org/officeDocument/2006/relationships/image"/><Relationship Id="rId6" Target="../media/image9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8.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8.pn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46.svg" Type="http://schemas.openxmlformats.org/officeDocument/2006/relationships/image"/><Relationship Id="rId12" Target="../media/image47.png" Type="http://schemas.openxmlformats.org/officeDocument/2006/relationships/image"/><Relationship Id="rId13" Target="../media/image48.png" Type="http://schemas.openxmlformats.org/officeDocument/2006/relationships/image"/><Relationship Id="rId14" Target="../media/image49.png" Type="http://schemas.openxmlformats.org/officeDocument/2006/relationships/image"/><Relationship Id="rId15" Target="../media/image50.png" Type="http://schemas.openxmlformats.org/officeDocument/2006/relationships/image"/><Relationship Id="rId16" Target="../media/image8.png" Type="http://schemas.openxmlformats.org/officeDocument/2006/relationships/image"/><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37.png" Type="http://schemas.openxmlformats.org/officeDocument/2006/relationships/image"/><Relationship Id="rId4" Target="../media/image8.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00166" y="-867057"/>
            <a:ext cx="20690244" cy="12434030"/>
            <a:chOff x="0" y="0"/>
            <a:chExt cx="27586992" cy="16578707"/>
          </a:xfrm>
        </p:grpSpPr>
        <p:sp>
          <p:nvSpPr>
            <p:cNvPr name="Freeform 3" id="3"/>
            <p:cNvSpPr/>
            <p:nvPr/>
          </p:nvSpPr>
          <p:spPr>
            <a:xfrm flipH="false" flipV="false" rot="470181">
              <a:off x="7146904" y="1535517"/>
              <a:ext cx="19482403" cy="13779372"/>
            </a:xfrm>
            <a:custGeom>
              <a:avLst/>
              <a:gdLst/>
              <a:ahLst/>
              <a:cxnLst/>
              <a:rect r="r" b="b" t="t" l="l"/>
              <a:pathLst>
                <a:path h="13779372" w="19482403">
                  <a:moveTo>
                    <a:pt x="0" y="0"/>
                  </a:moveTo>
                  <a:lnTo>
                    <a:pt x="19482403" y="0"/>
                  </a:lnTo>
                  <a:lnTo>
                    <a:pt x="19482403" y="13779372"/>
                  </a:lnTo>
                  <a:lnTo>
                    <a:pt x="0" y="13779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295809">
              <a:off x="260740" y="558328"/>
              <a:ext cx="13279079" cy="6639540"/>
            </a:xfrm>
            <a:custGeom>
              <a:avLst/>
              <a:gdLst/>
              <a:ahLst/>
              <a:cxnLst/>
              <a:rect r="r" b="b" t="t" l="l"/>
              <a:pathLst>
                <a:path h="6639540" w="13279079">
                  <a:moveTo>
                    <a:pt x="13279079" y="0"/>
                  </a:moveTo>
                  <a:lnTo>
                    <a:pt x="0" y="0"/>
                  </a:lnTo>
                  <a:lnTo>
                    <a:pt x="0" y="6639540"/>
                  </a:lnTo>
                  <a:lnTo>
                    <a:pt x="13279079" y="6639540"/>
                  </a:lnTo>
                  <a:lnTo>
                    <a:pt x="1327907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85670">
              <a:off x="11505369" y="5923330"/>
              <a:ext cx="10363736" cy="5181868"/>
            </a:xfrm>
            <a:custGeom>
              <a:avLst/>
              <a:gdLst/>
              <a:ahLst/>
              <a:cxnLst/>
              <a:rect r="r" b="b" t="t" l="l"/>
              <a:pathLst>
                <a:path h="5181868" w="10363736">
                  <a:moveTo>
                    <a:pt x="0" y="0"/>
                  </a:moveTo>
                  <a:lnTo>
                    <a:pt x="10363736" y="0"/>
                  </a:lnTo>
                  <a:lnTo>
                    <a:pt x="10363736" y="5181868"/>
                  </a:lnTo>
                  <a:lnTo>
                    <a:pt x="0" y="5181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551078">
              <a:off x="11299219" y="5972914"/>
              <a:ext cx="10984819" cy="5508165"/>
            </a:xfrm>
            <a:prstGeom prst="rect">
              <a:avLst/>
            </a:prstGeom>
          </p:spPr>
          <p:txBody>
            <a:bodyPr anchor="t" rtlCol="false" tIns="0" lIns="0" bIns="0" rIns="0">
              <a:spAutoFit/>
            </a:bodyPr>
            <a:lstStyle/>
            <a:p>
              <a:pPr algn="ctr">
                <a:lnSpc>
                  <a:spcPts val="6505"/>
                </a:lnSpc>
              </a:pPr>
              <a:r>
                <a:rPr lang="en-US" sz="6707">
                  <a:solidFill>
                    <a:srgbClr val="000000"/>
                  </a:solidFill>
                  <a:latin typeface="Lazydog"/>
                </a:rPr>
                <a:t>THE OPEN SOURCE TEXT-VENTURE:</a:t>
              </a:r>
            </a:p>
            <a:p>
              <a:pPr algn="ctr">
                <a:lnSpc>
                  <a:spcPts val="9300"/>
                </a:lnSpc>
              </a:pPr>
              <a:r>
                <a:rPr lang="en-US" sz="9588">
                  <a:solidFill>
                    <a:srgbClr val="000000"/>
                  </a:solidFill>
                  <a:latin typeface="Lazydog"/>
                </a:rPr>
                <a:t>OUR LLM STORY!</a:t>
              </a:r>
            </a:p>
          </p:txBody>
        </p:sp>
        <p:sp>
          <p:nvSpPr>
            <p:cNvPr name="Freeform 7" id="7"/>
            <p:cNvSpPr/>
            <p:nvPr/>
          </p:nvSpPr>
          <p:spPr>
            <a:xfrm flipH="false" flipV="false" rot="0">
              <a:off x="23578898" y="1516343"/>
              <a:ext cx="4008093" cy="1474582"/>
            </a:xfrm>
            <a:custGeom>
              <a:avLst/>
              <a:gdLst/>
              <a:ahLst/>
              <a:cxnLst/>
              <a:rect r="r" b="b" t="t" l="l"/>
              <a:pathLst>
                <a:path h="1474582" w="4008093">
                  <a:moveTo>
                    <a:pt x="0" y="0"/>
                  </a:moveTo>
                  <a:lnTo>
                    <a:pt x="4008094" y="0"/>
                  </a:lnTo>
                  <a:lnTo>
                    <a:pt x="4008094" y="1474583"/>
                  </a:lnTo>
                  <a:lnTo>
                    <a:pt x="0" y="1474583"/>
                  </a:lnTo>
                  <a:lnTo>
                    <a:pt x="0" y="0"/>
                  </a:lnTo>
                  <a:close/>
                </a:path>
              </a:pathLst>
            </a:custGeom>
            <a:blipFill>
              <a:blip r:embed="rId8"/>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4514699" y="-78383"/>
            <a:ext cx="4237832" cy="2118916"/>
          </a:xfrm>
          <a:custGeom>
            <a:avLst/>
            <a:gdLst/>
            <a:ahLst/>
            <a:cxnLst/>
            <a:rect r="r" b="b" t="t" l="l"/>
            <a:pathLst>
              <a:path h="2118916" w="4237832">
                <a:moveTo>
                  <a:pt x="0" y="0"/>
                </a:moveTo>
                <a:lnTo>
                  <a:pt x="4237832" y="0"/>
                </a:lnTo>
                <a:lnTo>
                  <a:pt x="4237832" y="2118916"/>
                </a:lnTo>
                <a:lnTo>
                  <a:pt x="0" y="21189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8099" y="1338112"/>
            <a:ext cx="11510298" cy="7964961"/>
          </a:xfrm>
          <a:custGeom>
            <a:avLst/>
            <a:gdLst/>
            <a:ahLst/>
            <a:cxnLst/>
            <a:rect r="r" b="b" t="t" l="l"/>
            <a:pathLst>
              <a:path h="7964961" w="11510298">
                <a:moveTo>
                  <a:pt x="0" y="0"/>
                </a:moveTo>
                <a:lnTo>
                  <a:pt x="11510298" y="0"/>
                </a:lnTo>
                <a:lnTo>
                  <a:pt x="11510298" y="7964960"/>
                </a:lnTo>
                <a:lnTo>
                  <a:pt x="0" y="7964960"/>
                </a:lnTo>
                <a:lnTo>
                  <a:pt x="0" y="0"/>
                </a:lnTo>
                <a:close/>
              </a:path>
            </a:pathLst>
          </a:custGeom>
          <a:blipFill>
            <a:blip r:embed="rId4"/>
            <a:stretch>
              <a:fillRect l="0" t="0" r="0" b="-2181"/>
            </a:stretch>
          </a:blipFill>
        </p:spPr>
      </p:sp>
      <p:grpSp>
        <p:nvGrpSpPr>
          <p:cNvPr name="Group 4" id="4"/>
          <p:cNvGrpSpPr/>
          <p:nvPr/>
        </p:nvGrpSpPr>
        <p:grpSpPr>
          <a:xfrm rot="0">
            <a:off x="0" y="9463323"/>
            <a:ext cx="18288000" cy="660541"/>
            <a:chOff x="0" y="0"/>
            <a:chExt cx="24384000" cy="880721"/>
          </a:xfrm>
        </p:grpSpPr>
        <p:sp>
          <p:nvSpPr>
            <p:cNvPr name="Freeform 5" id="5"/>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5"/>
              <a:stretch>
                <a:fillRect l="0" t="0" r="0" b="0"/>
              </a:stretch>
            </a:blipFill>
          </p:spPr>
        </p:sp>
        <p:sp>
          <p:nvSpPr>
            <p:cNvPr name="TextBox 6" id="6"/>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7" id="7"/>
            <p:cNvSpPr txBox="true"/>
            <p:nvPr/>
          </p:nvSpPr>
          <p:spPr>
            <a:xfrm rot="0">
              <a:off x="621175" y="306049"/>
              <a:ext cx="180578" cy="331522"/>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9</a:t>
              </a:r>
            </a:p>
          </p:txBody>
        </p:sp>
        <p:sp>
          <p:nvSpPr>
            <p:cNvPr name="AutoShape 8" id="8"/>
            <p:cNvSpPr/>
            <p:nvPr/>
          </p:nvSpPr>
          <p:spPr>
            <a:xfrm>
              <a:off x="0" y="12700"/>
              <a:ext cx="24384000" cy="0"/>
            </a:xfrm>
            <a:prstGeom prst="line">
              <a:avLst/>
            </a:prstGeom>
            <a:ln cap="flat" w="25400">
              <a:solidFill>
                <a:srgbClr val="D9D9D9"/>
              </a:solidFill>
              <a:prstDash val="sysDot"/>
              <a:headEnd type="none" len="sm" w="sm"/>
              <a:tailEnd type="none" len="sm" w="sm"/>
            </a:ln>
          </p:spPr>
        </p:sp>
      </p:grpSp>
      <p:sp>
        <p:nvSpPr>
          <p:cNvPr name="Freeform 9" id="9"/>
          <p:cNvSpPr/>
          <p:nvPr/>
        </p:nvSpPr>
        <p:spPr>
          <a:xfrm flipH="false" flipV="false" rot="0">
            <a:off x="12057936" y="2888657"/>
            <a:ext cx="4913526" cy="3077095"/>
          </a:xfrm>
          <a:custGeom>
            <a:avLst/>
            <a:gdLst/>
            <a:ahLst/>
            <a:cxnLst/>
            <a:rect r="r" b="b" t="t" l="l"/>
            <a:pathLst>
              <a:path h="3077095" w="4913526">
                <a:moveTo>
                  <a:pt x="0" y="0"/>
                </a:moveTo>
                <a:lnTo>
                  <a:pt x="4913525" y="0"/>
                </a:lnTo>
                <a:lnTo>
                  <a:pt x="4913525" y="3077096"/>
                </a:lnTo>
                <a:lnTo>
                  <a:pt x="0" y="30770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289724" y="6272380"/>
            <a:ext cx="4767936" cy="2985920"/>
          </a:xfrm>
          <a:custGeom>
            <a:avLst/>
            <a:gdLst/>
            <a:ahLst/>
            <a:cxnLst/>
            <a:rect r="r" b="b" t="t" l="l"/>
            <a:pathLst>
              <a:path h="2985920" w="4767936">
                <a:moveTo>
                  <a:pt x="0" y="0"/>
                </a:moveTo>
                <a:lnTo>
                  <a:pt x="4767936" y="0"/>
                </a:lnTo>
                <a:lnTo>
                  <a:pt x="4767936" y="2985920"/>
                </a:lnTo>
                <a:lnTo>
                  <a:pt x="0" y="29859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3194474" y="6585277"/>
            <a:ext cx="4700971" cy="1802794"/>
          </a:xfrm>
          <a:prstGeom prst="rect">
            <a:avLst/>
          </a:prstGeom>
        </p:spPr>
        <p:txBody>
          <a:bodyPr anchor="t" rtlCol="false" tIns="0" lIns="0" bIns="0" rIns="0">
            <a:spAutoFit/>
          </a:bodyPr>
          <a:lstStyle/>
          <a:p>
            <a:pPr marL="664951" indent="-332476" lvl="1">
              <a:lnSpc>
                <a:spcPts val="4650"/>
              </a:lnSpc>
              <a:buFont typeface="Arial"/>
              <a:buChar char="•"/>
            </a:pPr>
            <a:r>
              <a:rPr lang="en-US" sz="3079">
                <a:solidFill>
                  <a:srgbClr val="272525"/>
                </a:solidFill>
                <a:latin typeface="Futura Bold"/>
              </a:rPr>
              <a:t>Cost :  $5</a:t>
            </a:r>
          </a:p>
          <a:p>
            <a:pPr marL="664951" indent="-332476" lvl="1">
              <a:lnSpc>
                <a:spcPts val="4650"/>
              </a:lnSpc>
              <a:buFont typeface="Arial"/>
              <a:buChar char="•"/>
            </a:pPr>
            <a:r>
              <a:rPr lang="en-US" sz="3079">
                <a:solidFill>
                  <a:srgbClr val="272525"/>
                </a:solidFill>
                <a:latin typeface="Futura Bold"/>
              </a:rPr>
              <a:t>Time : 30 mins  </a:t>
            </a:r>
          </a:p>
          <a:p>
            <a:pPr>
              <a:lnSpc>
                <a:spcPts val="4650"/>
              </a:lnSpc>
            </a:pPr>
            <a:r>
              <a:rPr lang="en-US" sz="3079">
                <a:solidFill>
                  <a:srgbClr val="272525"/>
                </a:solidFill>
                <a:latin typeface="Futura Bold"/>
              </a:rPr>
              <a:t>               (V500)</a:t>
            </a:r>
          </a:p>
        </p:txBody>
      </p:sp>
      <p:sp>
        <p:nvSpPr>
          <p:cNvPr name="TextBox 12" id="12"/>
          <p:cNvSpPr txBox="true"/>
          <p:nvPr/>
        </p:nvSpPr>
        <p:spPr>
          <a:xfrm rot="0">
            <a:off x="12057936" y="3384401"/>
            <a:ext cx="5007056" cy="2077392"/>
          </a:xfrm>
          <a:prstGeom prst="rect">
            <a:avLst/>
          </a:prstGeom>
        </p:spPr>
        <p:txBody>
          <a:bodyPr anchor="t" rtlCol="false" tIns="0" lIns="0" bIns="0" rIns="0">
            <a:spAutoFit/>
          </a:bodyPr>
          <a:lstStyle/>
          <a:p>
            <a:pPr marL="660850" indent="-330425" lvl="1">
              <a:lnSpc>
                <a:spcPts val="3213"/>
              </a:lnSpc>
              <a:buFont typeface="Arial"/>
              <a:buChar char="•"/>
            </a:pPr>
            <a:r>
              <a:rPr lang="en-US" sz="3060">
                <a:solidFill>
                  <a:srgbClr val="272525"/>
                </a:solidFill>
                <a:latin typeface="Futura Bold"/>
              </a:rPr>
              <a:t>System RAM : 6GB</a:t>
            </a:r>
          </a:p>
          <a:p>
            <a:pPr>
              <a:lnSpc>
                <a:spcPts val="3213"/>
              </a:lnSpc>
            </a:pPr>
          </a:p>
          <a:p>
            <a:pPr marL="660850" indent="-330425" lvl="1">
              <a:lnSpc>
                <a:spcPts val="3213"/>
              </a:lnSpc>
              <a:buFont typeface="Arial"/>
              <a:buChar char="•"/>
            </a:pPr>
            <a:r>
              <a:rPr lang="en-US" sz="3060">
                <a:solidFill>
                  <a:srgbClr val="272525"/>
                </a:solidFill>
                <a:latin typeface="Futura Bold"/>
              </a:rPr>
              <a:t>GPU RAM : 21.2 GB</a:t>
            </a:r>
          </a:p>
          <a:p>
            <a:pPr>
              <a:lnSpc>
                <a:spcPts val="3213"/>
              </a:lnSpc>
            </a:pPr>
          </a:p>
          <a:p>
            <a:pPr marL="660850" indent="-330425" lvl="1">
              <a:lnSpc>
                <a:spcPts val="3213"/>
              </a:lnSpc>
              <a:buFont typeface="Arial"/>
              <a:buChar char="•"/>
            </a:pPr>
            <a:r>
              <a:rPr lang="en-US" sz="3060">
                <a:solidFill>
                  <a:srgbClr val="272525"/>
                </a:solidFill>
                <a:latin typeface="Futura Bold"/>
              </a:rPr>
              <a:t>Disk Space : 38.7 GB</a:t>
            </a:r>
          </a:p>
        </p:txBody>
      </p:sp>
      <p:sp>
        <p:nvSpPr>
          <p:cNvPr name="TextBox 13" id="13"/>
          <p:cNvSpPr txBox="true"/>
          <p:nvPr/>
        </p:nvSpPr>
        <p:spPr>
          <a:xfrm rot="0">
            <a:off x="5401557" y="190500"/>
            <a:ext cx="7484885" cy="1157137"/>
          </a:xfrm>
          <a:prstGeom prst="rect">
            <a:avLst/>
          </a:prstGeom>
        </p:spPr>
        <p:txBody>
          <a:bodyPr anchor="t" rtlCol="false" tIns="0" lIns="0" bIns="0" rIns="0">
            <a:spAutoFit/>
          </a:bodyPr>
          <a:lstStyle/>
          <a:p>
            <a:pPr algn="ctr">
              <a:lnSpc>
                <a:spcPts val="8795"/>
              </a:lnSpc>
            </a:pPr>
            <a:r>
              <a:rPr lang="en-US" sz="8297">
                <a:solidFill>
                  <a:srgbClr val="112838"/>
                </a:solidFill>
                <a:latin typeface="Lazydog"/>
              </a:rPr>
              <a:t>FINE-TUNING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2913" y="270860"/>
            <a:ext cx="9104968" cy="1772836"/>
          </a:xfrm>
          <a:prstGeom prst="rect">
            <a:avLst/>
          </a:prstGeom>
        </p:spPr>
        <p:txBody>
          <a:bodyPr anchor="t" rtlCol="false" tIns="0" lIns="0" bIns="0" rIns="0">
            <a:spAutoFit/>
          </a:bodyPr>
          <a:lstStyle/>
          <a:p>
            <a:pPr>
              <a:lnSpc>
                <a:spcPts val="6887"/>
              </a:lnSpc>
            </a:pPr>
            <a:r>
              <a:rPr lang="en-US" sz="6497">
                <a:solidFill>
                  <a:srgbClr val="112838"/>
                </a:solidFill>
                <a:latin typeface="Lazydog"/>
              </a:rPr>
              <a:t>CONTENT MODERATION</a:t>
            </a:r>
          </a:p>
          <a:p>
            <a:pPr>
              <a:lnSpc>
                <a:spcPts val="6887"/>
              </a:lnSpc>
            </a:pPr>
          </a:p>
        </p:txBody>
      </p:sp>
      <p:sp>
        <p:nvSpPr>
          <p:cNvPr name="Freeform 3" id="3"/>
          <p:cNvSpPr/>
          <p:nvPr/>
        </p:nvSpPr>
        <p:spPr>
          <a:xfrm flipH="false" flipV="false" rot="0">
            <a:off x="16332955" y="9606198"/>
            <a:ext cx="1650060" cy="517666"/>
          </a:xfrm>
          <a:custGeom>
            <a:avLst/>
            <a:gdLst/>
            <a:ahLst/>
            <a:cxnLst/>
            <a:rect r="r" b="b" t="t" l="l"/>
            <a:pathLst>
              <a:path h="517666" w="1650060">
                <a:moveTo>
                  <a:pt x="0" y="0"/>
                </a:moveTo>
                <a:lnTo>
                  <a:pt x="1650060" y="0"/>
                </a:lnTo>
                <a:lnTo>
                  <a:pt x="1650060" y="517666"/>
                </a:lnTo>
                <a:lnTo>
                  <a:pt x="0" y="517666"/>
                </a:lnTo>
                <a:lnTo>
                  <a:pt x="0" y="0"/>
                </a:lnTo>
                <a:close/>
              </a:path>
            </a:pathLst>
          </a:custGeom>
          <a:blipFill>
            <a:blip r:embed="rId2"/>
            <a:stretch>
              <a:fillRect l="0" t="0" r="0" b="0"/>
            </a:stretch>
          </a:blipFill>
        </p:spPr>
      </p:sp>
      <p:sp>
        <p:nvSpPr>
          <p:cNvPr name="AutoShape 4" id="4"/>
          <p:cNvSpPr/>
          <p:nvPr/>
        </p:nvSpPr>
        <p:spPr>
          <a:xfrm flipV="true">
            <a:off x="0" y="9472848"/>
            <a:ext cx="18288000" cy="133350"/>
          </a:xfrm>
          <a:prstGeom prst="line">
            <a:avLst/>
          </a:prstGeom>
          <a:ln cap="flat" w="19050">
            <a:solidFill>
              <a:srgbClr val="D9D9D9"/>
            </a:solidFill>
            <a:prstDash val="sysDot"/>
            <a:headEnd type="none" len="sm" w="sm"/>
            <a:tailEnd type="none" len="sm" w="sm"/>
          </a:ln>
        </p:spPr>
      </p:sp>
      <p:grpSp>
        <p:nvGrpSpPr>
          <p:cNvPr name="Group 5" id="5"/>
          <p:cNvGrpSpPr/>
          <p:nvPr/>
        </p:nvGrpSpPr>
        <p:grpSpPr>
          <a:xfrm rot="0">
            <a:off x="879187" y="1157278"/>
            <a:ext cx="9174282" cy="6466662"/>
            <a:chOff x="0" y="0"/>
            <a:chExt cx="12232377" cy="8622216"/>
          </a:xfrm>
        </p:grpSpPr>
        <p:sp>
          <p:nvSpPr>
            <p:cNvPr name="Freeform 6" id="6"/>
            <p:cNvSpPr/>
            <p:nvPr/>
          </p:nvSpPr>
          <p:spPr>
            <a:xfrm flipH="false" flipV="false" rot="-5325212">
              <a:off x="1935190" y="-1715556"/>
              <a:ext cx="8361997" cy="12053329"/>
            </a:xfrm>
            <a:custGeom>
              <a:avLst/>
              <a:gdLst/>
              <a:ahLst/>
              <a:cxnLst/>
              <a:rect r="r" b="b" t="t" l="l"/>
              <a:pathLst>
                <a:path h="12053329" w="8361997">
                  <a:moveTo>
                    <a:pt x="0" y="0"/>
                  </a:moveTo>
                  <a:lnTo>
                    <a:pt x="8361997" y="0"/>
                  </a:lnTo>
                  <a:lnTo>
                    <a:pt x="8361997" y="12053329"/>
                  </a:lnTo>
                  <a:lnTo>
                    <a:pt x="0" y="12053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48673" y="944321"/>
              <a:ext cx="9601746" cy="6789234"/>
            </a:xfrm>
            <a:custGeom>
              <a:avLst/>
              <a:gdLst/>
              <a:ahLst/>
              <a:cxnLst/>
              <a:rect r="r" b="b" t="t" l="l"/>
              <a:pathLst>
                <a:path h="6789234" w="9601746">
                  <a:moveTo>
                    <a:pt x="0" y="0"/>
                  </a:moveTo>
                  <a:lnTo>
                    <a:pt x="9601745" y="0"/>
                  </a:lnTo>
                  <a:lnTo>
                    <a:pt x="9601745" y="6789234"/>
                  </a:lnTo>
                  <a:lnTo>
                    <a:pt x="0" y="6789234"/>
                  </a:lnTo>
                  <a:lnTo>
                    <a:pt x="0" y="0"/>
                  </a:lnTo>
                  <a:close/>
                </a:path>
              </a:pathLst>
            </a:custGeom>
            <a:blipFill>
              <a:blip r:embed="rId5"/>
              <a:stretch>
                <a:fillRect l="0" t="0" r="0" b="0"/>
              </a:stretch>
            </a:blipFill>
          </p:spPr>
        </p:sp>
      </p:grpSp>
      <p:grpSp>
        <p:nvGrpSpPr>
          <p:cNvPr name="Group 8" id="8"/>
          <p:cNvGrpSpPr/>
          <p:nvPr/>
        </p:nvGrpSpPr>
        <p:grpSpPr>
          <a:xfrm rot="0">
            <a:off x="10901549" y="194660"/>
            <a:ext cx="6614012" cy="9192218"/>
            <a:chOff x="0" y="0"/>
            <a:chExt cx="8818682" cy="12256291"/>
          </a:xfrm>
        </p:grpSpPr>
        <p:sp>
          <p:nvSpPr>
            <p:cNvPr name="AutoShape 9" id="9"/>
            <p:cNvSpPr/>
            <p:nvPr/>
          </p:nvSpPr>
          <p:spPr>
            <a:xfrm>
              <a:off x="29427" y="29338"/>
              <a:ext cx="8789193" cy="18790"/>
            </a:xfrm>
            <a:prstGeom prst="line">
              <a:avLst/>
            </a:prstGeom>
            <a:ln cap="flat" w="58677">
              <a:solidFill>
                <a:srgbClr val="000000"/>
              </a:solidFill>
              <a:prstDash val="solid"/>
              <a:headEnd type="none" len="sm" w="sm"/>
              <a:tailEnd type="none" len="sm" w="sm"/>
            </a:ln>
          </p:spPr>
        </p:sp>
        <p:sp>
          <p:nvSpPr>
            <p:cNvPr name="Freeform 10" id="10"/>
            <p:cNvSpPr/>
            <p:nvPr/>
          </p:nvSpPr>
          <p:spPr>
            <a:xfrm flipH="false" flipV="false" rot="0">
              <a:off x="44096" y="48129"/>
              <a:ext cx="8686597" cy="12178824"/>
            </a:xfrm>
            <a:custGeom>
              <a:avLst/>
              <a:gdLst/>
              <a:ahLst/>
              <a:cxnLst/>
              <a:rect r="r" b="b" t="t" l="l"/>
              <a:pathLst>
                <a:path h="12178824" w="8686597">
                  <a:moveTo>
                    <a:pt x="0" y="0"/>
                  </a:moveTo>
                  <a:lnTo>
                    <a:pt x="8686596" y="0"/>
                  </a:lnTo>
                  <a:lnTo>
                    <a:pt x="8686596" y="12178824"/>
                  </a:lnTo>
                  <a:lnTo>
                    <a:pt x="0" y="12178824"/>
                  </a:lnTo>
                  <a:lnTo>
                    <a:pt x="0" y="0"/>
                  </a:lnTo>
                  <a:close/>
                </a:path>
              </a:pathLst>
            </a:custGeom>
            <a:blipFill>
              <a:blip r:embed="rId6"/>
              <a:stretch>
                <a:fillRect l="0" t="-34" r="-13054" b="0"/>
              </a:stretch>
            </a:blipFill>
          </p:spPr>
        </p:sp>
        <p:sp>
          <p:nvSpPr>
            <p:cNvPr name="AutoShape 11" id="11"/>
            <p:cNvSpPr/>
            <p:nvPr/>
          </p:nvSpPr>
          <p:spPr>
            <a:xfrm flipH="true">
              <a:off x="29338" y="87840"/>
              <a:ext cx="88" cy="12139113"/>
            </a:xfrm>
            <a:prstGeom prst="line">
              <a:avLst/>
            </a:prstGeom>
            <a:ln cap="flat" w="58677">
              <a:solidFill>
                <a:srgbClr val="000000"/>
              </a:solidFill>
              <a:prstDash val="solid"/>
              <a:headEnd type="none" len="sm" w="sm"/>
              <a:tailEnd type="none" len="sm" w="sm"/>
            </a:ln>
          </p:spPr>
        </p:sp>
        <p:sp>
          <p:nvSpPr>
            <p:cNvPr name="AutoShape 12" id="12"/>
            <p:cNvSpPr/>
            <p:nvPr/>
          </p:nvSpPr>
          <p:spPr>
            <a:xfrm>
              <a:off x="8760031" y="87840"/>
              <a:ext cx="29251" cy="12139113"/>
            </a:xfrm>
            <a:prstGeom prst="line">
              <a:avLst/>
            </a:prstGeom>
            <a:ln cap="flat" w="58677">
              <a:solidFill>
                <a:srgbClr val="000000"/>
              </a:solidFill>
              <a:prstDash val="solid"/>
              <a:headEnd type="none" len="sm" w="sm"/>
              <a:tailEnd type="none" len="sm" w="sm"/>
            </a:ln>
          </p:spPr>
        </p:sp>
        <p:sp>
          <p:nvSpPr>
            <p:cNvPr name="AutoShape 13" id="13"/>
            <p:cNvSpPr/>
            <p:nvPr/>
          </p:nvSpPr>
          <p:spPr>
            <a:xfrm>
              <a:off x="58633" y="12197614"/>
              <a:ext cx="8672059" cy="29338"/>
            </a:xfrm>
            <a:prstGeom prst="line">
              <a:avLst/>
            </a:prstGeom>
            <a:ln cap="flat" w="58677">
              <a:solidFill>
                <a:srgbClr val="000000"/>
              </a:solidFill>
              <a:prstDash val="solid"/>
              <a:headEnd type="none" len="sm" w="sm"/>
              <a:tailEnd type="none" len="sm" w="sm"/>
            </a:ln>
          </p:spPr>
        </p:sp>
      </p:grpSp>
      <p:sp>
        <p:nvSpPr>
          <p:cNvPr name="TextBox 14" id="14"/>
          <p:cNvSpPr txBox="true"/>
          <p:nvPr/>
        </p:nvSpPr>
        <p:spPr>
          <a:xfrm rot="0">
            <a:off x="533598" y="7719562"/>
            <a:ext cx="9865459" cy="1200465"/>
          </a:xfrm>
          <a:prstGeom prst="rect">
            <a:avLst/>
          </a:prstGeom>
        </p:spPr>
        <p:txBody>
          <a:bodyPr anchor="t" rtlCol="false" tIns="0" lIns="0" bIns="0" rIns="0">
            <a:spAutoFit/>
          </a:bodyPr>
          <a:lstStyle/>
          <a:p>
            <a:pPr marL="557600" indent="-278800" lvl="1">
              <a:lnSpc>
                <a:spcPts val="3021"/>
              </a:lnSpc>
              <a:buFont typeface="Arial"/>
              <a:buChar char="•"/>
            </a:pPr>
            <a:r>
              <a:rPr lang="en-US" sz="2582">
                <a:solidFill>
                  <a:srgbClr val="272525"/>
                </a:solidFill>
                <a:latin typeface="Futura Bold"/>
              </a:rPr>
              <a:t>We've implemented strategies to ensure our model refrains from providing certain responses to questions.</a:t>
            </a:r>
          </a:p>
          <a:p>
            <a:pPr marL="557600" indent="-278800" lvl="1">
              <a:lnSpc>
                <a:spcPts val="3021"/>
              </a:lnSpc>
              <a:buFont typeface="Arial"/>
              <a:buChar char="•"/>
            </a:pPr>
            <a:r>
              <a:rPr lang="en-US" sz="2582">
                <a:solidFill>
                  <a:srgbClr val="272525"/>
                </a:solidFill>
                <a:latin typeface="Futura Bold"/>
              </a:rPr>
              <a:t>We utilized the Roberta model for content moderation.</a:t>
            </a:r>
          </a:p>
        </p:txBody>
      </p:sp>
      <p:sp>
        <p:nvSpPr>
          <p:cNvPr name="TextBox 15" id="15"/>
          <p:cNvSpPr txBox="true"/>
          <p:nvPr/>
        </p:nvSpPr>
        <p:spPr>
          <a:xfrm rot="0">
            <a:off x="6906467" y="9714872"/>
            <a:ext cx="3646301" cy="226674"/>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16" id="16"/>
          <p:cNvSpPr txBox="true"/>
          <p:nvPr/>
        </p:nvSpPr>
        <p:spPr>
          <a:xfrm rot="0">
            <a:off x="465881" y="9685716"/>
            <a:ext cx="295037" cy="255785"/>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5881" y="1252773"/>
            <a:ext cx="13436082" cy="8229600"/>
            <a:chOff x="0" y="0"/>
            <a:chExt cx="17914776" cy="10972800"/>
          </a:xfrm>
        </p:grpSpPr>
        <p:sp>
          <p:nvSpPr>
            <p:cNvPr name="Freeform 3" id="3"/>
            <p:cNvSpPr/>
            <p:nvPr/>
          </p:nvSpPr>
          <p:spPr>
            <a:xfrm flipH="false" flipV="false" rot="0">
              <a:off x="0" y="0"/>
              <a:ext cx="17914776" cy="10972800"/>
            </a:xfrm>
            <a:custGeom>
              <a:avLst/>
              <a:gdLst/>
              <a:ahLst/>
              <a:cxnLst/>
              <a:rect r="r" b="b" t="t" l="l"/>
              <a:pathLst>
                <a:path h="10972800" w="17914776">
                  <a:moveTo>
                    <a:pt x="0" y="0"/>
                  </a:moveTo>
                  <a:lnTo>
                    <a:pt x="17914776" y="0"/>
                  </a:lnTo>
                  <a:lnTo>
                    <a:pt x="17914776" y="10972800"/>
                  </a:lnTo>
                  <a:lnTo>
                    <a:pt x="0" y="10972800"/>
                  </a:lnTo>
                  <a:lnTo>
                    <a:pt x="0" y="0"/>
                  </a:lnTo>
                  <a:close/>
                </a:path>
              </a:pathLst>
            </a:custGeom>
            <a:blipFill>
              <a:blip r:embed="rId2"/>
              <a:stretch>
                <a:fillRect l="0" t="0" r="0" b="0"/>
              </a:stretch>
            </a:blipFill>
          </p:spPr>
        </p:sp>
        <p:sp>
          <p:nvSpPr>
            <p:cNvPr name="Freeform 4" id="4"/>
            <p:cNvSpPr/>
            <p:nvPr/>
          </p:nvSpPr>
          <p:spPr>
            <a:xfrm flipH="false" flipV="false" rot="0">
              <a:off x="655097" y="518190"/>
              <a:ext cx="16706183" cy="9987219"/>
            </a:xfrm>
            <a:custGeom>
              <a:avLst/>
              <a:gdLst/>
              <a:ahLst/>
              <a:cxnLst/>
              <a:rect r="r" b="b" t="t" l="l"/>
              <a:pathLst>
                <a:path h="9987219" w="16706183">
                  <a:moveTo>
                    <a:pt x="0" y="0"/>
                  </a:moveTo>
                  <a:lnTo>
                    <a:pt x="16706182" y="0"/>
                  </a:lnTo>
                  <a:lnTo>
                    <a:pt x="16706182" y="9987220"/>
                  </a:lnTo>
                  <a:lnTo>
                    <a:pt x="0" y="9987220"/>
                  </a:lnTo>
                  <a:lnTo>
                    <a:pt x="0" y="0"/>
                  </a:lnTo>
                  <a:close/>
                </a:path>
              </a:pathLst>
            </a:custGeom>
            <a:blipFill>
              <a:blip r:embed="rId3"/>
              <a:stretch>
                <a:fillRect l="0" t="-982" r="0" b="-5778"/>
              </a:stretch>
            </a:blipFill>
          </p:spPr>
        </p:sp>
      </p:grpSp>
      <p:sp>
        <p:nvSpPr>
          <p:cNvPr name="Freeform 5" id="5"/>
          <p:cNvSpPr/>
          <p:nvPr/>
        </p:nvSpPr>
        <p:spPr>
          <a:xfrm flipH="false" flipV="false" rot="0">
            <a:off x="14948131" y="192561"/>
            <a:ext cx="3006070" cy="1190710"/>
          </a:xfrm>
          <a:custGeom>
            <a:avLst/>
            <a:gdLst/>
            <a:ahLst/>
            <a:cxnLst/>
            <a:rect r="r" b="b" t="t" l="l"/>
            <a:pathLst>
              <a:path h="1190710" w="3006070">
                <a:moveTo>
                  <a:pt x="0" y="0"/>
                </a:moveTo>
                <a:lnTo>
                  <a:pt x="3006070" y="0"/>
                </a:lnTo>
                <a:lnTo>
                  <a:pt x="3006070" y="1190709"/>
                </a:lnTo>
                <a:lnTo>
                  <a:pt x="0" y="1190709"/>
                </a:lnTo>
                <a:lnTo>
                  <a:pt x="0" y="0"/>
                </a:lnTo>
                <a:close/>
              </a:path>
            </a:pathLst>
          </a:custGeom>
          <a:blipFill>
            <a:blip r:embed="rId4"/>
            <a:stretch>
              <a:fillRect l="-3832" t="0" r="-3832" b="0"/>
            </a:stretch>
          </a:blipFill>
        </p:spPr>
      </p:sp>
      <p:sp>
        <p:nvSpPr>
          <p:cNvPr name="Freeform 6" id="6"/>
          <p:cNvSpPr/>
          <p:nvPr/>
        </p:nvSpPr>
        <p:spPr>
          <a:xfrm flipH="false" flipV="false" rot="0">
            <a:off x="12309688" y="4456996"/>
            <a:ext cx="5797337" cy="4744154"/>
          </a:xfrm>
          <a:custGeom>
            <a:avLst/>
            <a:gdLst/>
            <a:ahLst/>
            <a:cxnLst/>
            <a:rect r="r" b="b" t="t" l="l"/>
            <a:pathLst>
              <a:path h="4744154" w="5797337">
                <a:moveTo>
                  <a:pt x="0" y="0"/>
                </a:moveTo>
                <a:lnTo>
                  <a:pt x="5797337" y="0"/>
                </a:lnTo>
                <a:lnTo>
                  <a:pt x="5797337" y="4744154"/>
                </a:lnTo>
                <a:lnTo>
                  <a:pt x="0" y="47441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332955" y="9606198"/>
            <a:ext cx="1650060" cy="517666"/>
          </a:xfrm>
          <a:custGeom>
            <a:avLst/>
            <a:gdLst/>
            <a:ahLst/>
            <a:cxnLst/>
            <a:rect r="r" b="b" t="t" l="l"/>
            <a:pathLst>
              <a:path h="517666" w="1650060">
                <a:moveTo>
                  <a:pt x="0" y="0"/>
                </a:moveTo>
                <a:lnTo>
                  <a:pt x="1650060" y="0"/>
                </a:lnTo>
                <a:lnTo>
                  <a:pt x="1650060" y="517666"/>
                </a:lnTo>
                <a:lnTo>
                  <a:pt x="0" y="517666"/>
                </a:lnTo>
                <a:lnTo>
                  <a:pt x="0" y="0"/>
                </a:lnTo>
                <a:close/>
              </a:path>
            </a:pathLst>
          </a:custGeom>
          <a:blipFill>
            <a:blip r:embed="rId7"/>
            <a:stretch>
              <a:fillRect l="0" t="0" r="0" b="0"/>
            </a:stretch>
          </a:blipFill>
        </p:spPr>
      </p:sp>
      <p:sp>
        <p:nvSpPr>
          <p:cNvPr name="AutoShape 8" id="8"/>
          <p:cNvSpPr/>
          <p:nvPr/>
        </p:nvSpPr>
        <p:spPr>
          <a:xfrm>
            <a:off x="0" y="9472848"/>
            <a:ext cx="18288000" cy="0"/>
          </a:xfrm>
          <a:prstGeom prst="line">
            <a:avLst/>
          </a:prstGeom>
          <a:ln cap="flat" w="19050">
            <a:solidFill>
              <a:srgbClr val="D9D9D9"/>
            </a:solidFill>
            <a:prstDash val="sysDot"/>
            <a:headEnd type="none" len="sm" w="sm"/>
            <a:tailEnd type="none" len="sm" w="sm"/>
          </a:ln>
        </p:spPr>
      </p:sp>
      <p:sp>
        <p:nvSpPr>
          <p:cNvPr name="Freeform 9" id="9"/>
          <p:cNvSpPr/>
          <p:nvPr/>
        </p:nvSpPr>
        <p:spPr>
          <a:xfrm flipH="false" flipV="false" rot="0">
            <a:off x="16199752" y="4903904"/>
            <a:ext cx="1907273" cy="1925169"/>
          </a:xfrm>
          <a:custGeom>
            <a:avLst/>
            <a:gdLst/>
            <a:ahLst/>
            <a:cxnLst/>
            <a:rect r="r" b="b" t="t" l="l"/>
            <a:pathLst>
              <a:path h="1925169" w="1907273">
                <a:moveTo>
                  <a:pt x="0" y="0"/>
                </a:moveTo>
                <a:lnTo>
                  <a:pt x="1907273" y="0"/>
                </a:lnTo>
                <a:lnTo>
                  <a:pt x="1907273" y="1925169"/>
                </a:lnTo>
                <a:lnTo>
                  <a:pt x="0" y="19251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89516" y="171450"/>
            <a:ext cx="13072953" cy="1070249"/>
          </a:xfrm>
          <a:prstGeom prst="rect">
            <a:avLst/>
          </a:prstGeom>
        </p:spPr>
        <p:txBody>
          <a:bodyPr anchor="t" rtlCol="false" tIns="0" lIns="0" bIns="0" rIns="0">
            <a:spAutoFit/>
          </a:bodyPr>
          <a:lstStyle/>
          <a:p>
            <a:pPr algn="ctr">
              <a:lnSpc>
                <a:spcPts val="8159"/>
              </a:lnSpc>
            </a:pPr>
            <a:r>
              <a:rPr lang="en-US" sz="7697">
                <a:solidFill>
                  <a:srgbClr val="112838"/>
                </a:solidFill>
                <a:latin typeface="Lazydog"/>
              </a:rPr>
              <a:t>INTERNAL ARCHITECTURE</a:t>
            </a:r>
          </a:p>
        </p:txBody>
      </p:sp>
      <p:sp>
        <p:nvSpPr>
          <p:cNvPr name="TextBox 11" id="11"/>
          <p:cNvSpPr txBox="true"/>
          <p:nvPr/>
        </p:nvSpPr>
        <p:spPr>
          <a:xfrm rot="0">
            <a:off x="6906467" y="9714872"/>
            <a:ext cx="3646301" cy="226674"/>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12" id="12"/>
          <p:cNvSpPr txBox="true"/>
          <p:nvPr/>
        </p:nvSpPr>
        <p:spPr>
          <a:xfrm rot="0">
            <a:off x="465881" y="9685716"/>
            <a:ext cx="321451" cy="255785"/>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26660" y="5676301"/>
            <a:ext cx="11325184" cy="7574044"/>
            <a:chOff x="0" y="0"/>
            <a:chExt cx="15100246" cy="10098726"/>
          </a:xfrm>
        </p:grpSpPr>
        <p:grpSp>
          <p:nvGrpSpPr>
            <p:cNvPr name="Group 3" id="3"/>
            <p:cNvGrpSpPr/>
            <p:nvPr/>
          </p:nvGrpSpPr>
          <p:grpSpPr>
            <a:xfrm rot="0">
              <a:off x="0" y="3198385"/>
              <a:ext cx="15100246" cy="6900340"/>
              <a:chOff x="0" y="0"/>
              <a:chExt cx="2273988" cy="1039141"/>
            </a:xfrm>
          </p:grpSpPr>
          <p:sp>
            <p:nvSpPr>
              <p:cNvPr name="Freeform 4" id="4"/>
              <p:cNvSpPr/>
              <p:nvPr/>
            </p:nvSpPr>
            <p:spPr>
              <a:xfrm flipH="false" flipV="false" rot="0">
                <a:off x="619742" y="0"/>
                <a:ext cx="1034504" cy="1039141"/>
              </a:xfrm>
              <a:custGeom>
                <a:avLst/>
                <a:gdLst/>
                <a:ahLst/>
                <a:cxnLst/>
                <a:rect r="r" b="b" t="t" l="l"/>
                <a:pathLst>
                  <a:path h="1039141" w="1034504">
                    <a:moveTo>
                      <a:pt x="517252" y="0"/>
                    </a:moveTo>
                    <a:cubicBezTo>
                      <a:pt x="803296" y="1279"/>
                      <a:pt x="1034504" y="233524"/>
                      <a:pt x="1034504" y="519571"/>
                    </a:cubicBezTo>
                    <a:cubicBezTo>
                      <a:pt x="1034504" y="805617"/>
                      <a:pt x="803296" y="1037862"/>
                      <a:pt x="517252" y="1039141"/>
                    </a:cubicBezTo>
                    <a:cubicBezTo>
                      <a:pt x="231208" y="1037862"/>
                      <a:pt x="0" y="805617"/>
                      <a:pt x="0" y="519571"/>
                    </a:cubicBezTo>
                    <a:cubicBezTo>
                      <a:pt x="0" y="233524"/>
                      <a:pt x="231208" y="1279"/>
                      <a:pt x="517252" y="0"/>
                    </a:cubicBezTo>
                    <a:close/>
                  </a:path>
                </a:pathLst>
              </a:custGeom>
              <a:solidFill>
                <a:srgbClr val="74A8CB"/>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963663" y="0"/>
              <a:ext cx="11172919" cy="5363001"/>
            </a:xfrm>
            <a:custGeom>
              <a:avLst/>
              <a:gdLst/>
              <a:ahLst/>
              <a:cxnLst/>
              <a:rect r="r" b="b" t="t" l="l"/>
              <a:pathLst>
                <a:path h="5363001" w="11172919">
                  <a:moveTo>
                    <a:pt x="0" y="0"/>
                  </a:moveTo>
                  <a:lnTo>
                    <a:pt x="11172919" y="0"/>
                  </a:lnTo>
                  <a:lnTo>
                    <a:pt x="11172919" y="5363001"/>
                  </a:lnTo>
                  <a:lnTo>
                    <a:pt x="0" y="5363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14551845" y="0"/>
            <a:ext cx="5414911" cy="3061886"/>
          </a:xfrm>
          <a:custGeom>
            <a:avLst/>
            <a:gdLst/>
            <a:ahLst/>
            <a:cxnLst/>
            <a:rect r="r" b="b" t="t" l="l"/>
            <a:pathLst>
              <a:path h="3061886" w="5414911">
                <a:moveTo>
                  <a:pt x="0" y="0"/>
                </a:moveTo>
                <a:lnTo>
                  <a:pt x="5414910" y="0"/>
                </a:lnTo>
                <a:lnTo>
                  <a:pt x="5414910" y="3061886"/>
                </a:lnTo>
                <a:lnTo>
                  <a:pt x="0" y="3061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38695" y="1838965"/>
            <a:ext cx="17610609" cy="3304535"/>
            <a:chOff x="0" y="0"/>
            <a:chExt cx="23480812" cy="4406047"/>
          </a:xfrm>
        </p:grpSpPr>
        <p:sp>
          <p:nvSpPr>
            <p:cNvPr name="Freeform 9" id="9"/>
            <p:cNvSpPr/>
            <p:nvPr/>
          </p:nvSpPr>
          <p:spPr>
            <a:xfrm flipH="false" flipV="false" rot="0">
              <a:off x="0" y="78269"/>
              <a:ext cx="3334115" cy="3334115"/>
            </a:xfrm>
            <a:custGeom>
              <a:avLst/>
              <a:gdLst/>
              <a:ahLst/>
              <a:cxnLst/>
              <a:rect r="r" b="b" t="t" l="l"/>
              <a:pathLst>
                <a:path h="3334115" w="3334115">
                  <a:moveTo>
                    <a:pt x="0" y="0"/>
                  </a:moveTo>
                  <a:lnTo>
                    <a:pt x="3334115" y="0"/>
                  </a:lnTo>
                  <a:lnTo>
                    <a:pt x="3334115" y="3334116"/>
                  </a:lnTo>
                  <a:lnTo>
                    <a:pt x="0" y="3334116"/>
                  </a:lnTo>
                  <a:lnTo>
                    <a:pt x="0" y="0"/>
                  </a:lnTo>
                  <a:close/>
                </a:path>
              </a:pathLst>
            </a:custGeom>
            <a:blipFill>
              <a:blip r:embed="rId6"/>
              <a:stretch>
                <a:fillRect l="0" t="0" r="0" b="0"/>
              </a:stretch>
            </a:blipFill>
          </p:spPr>
        </p:sp>
        <p:sp>
          <p:nvSpPr>
            <p:cNvPr name="Freeform 10" id="10"/>
            <p:cNvSpPr/>
            <p:nvPr/>
          </p:nvSpPr>
          <p:spPr>
            <a:xfrm flipH="false" flipV="false" rot="0">
              <a:off x="7563572" y="346903"/>
              <a:ext cx="3831188" cy="3065482"/>
            </a:xfrm>
            <a:custGeom>
              <a:avLst/>
              <a:gdLst/>
              <a:ahLst/>
              <a:cxnLst/>
              <a:rect r="r" b="b" t="t" l="l"/>
              <a:pathLst>
                <a:path h="3065482" w="3831188">
                  <a:moveTo>
                    <a:pt x="0" y="0"/>
                  </a:moveTo>
                  <a:lnTo>
                    <a:pt x="3831188" y="0"/>
                  </a:lnTo>
                  <a:lnTo>
                    <a:pt x="3831188" y="3065482"/>
                  </a:lnTo>
                  <a:lnTo>
                    <a:pt x="0" y="3065482"/>
                  </a:lnTo>
                  <a:lnTo>
                    <a:pt x="0" y="0"/>
                  </a:lnTo>
                  <a:close/>
                </a:path>
              </a:pathLst>
            </a:custGeom>
            <a:blipFill>
              <a:blip r:embed="rId7"/>
              <a:stretch>
                <a:fillRect l="-5281" t="0" r="0" b="0"/>
              </a:stretch>
            </a:blipFill>
          </p:spPr>
        </p:sp>
        <p:sp>
          <p:nvSpPr>
            <p:cNvPr name="Freeform 11" id="11"/>
            <p:cNvSpPr/>
            <p:nvPr/>
          </p:nvSpPr>
          <p:spPr>
            <a:xfrm flipH="false" flipV="false" rot="0">
              <a:off x="3682774" y="737899"/>
              <a:ext cx="3024173" cy="2014855"/>
            </a:xfrm>
            <a:custGeom>
              <a:avLst/>
              <a:gdLst/>
              <a:ahLst/>
              <a:cxnLst/>
              <a:rect r="r" b="b" t="t" l="l"/>
              <a:pathLst>
                <a:path h="2014855" w="3024173">
                  <a:moveTo>
                    <a:pt x="0" y="0"/>
                  </a:moveTo>
                  <a:lnTo>
                    <a:pt x="3024173" y="0"/>
                  </a:lnTo>
                  <a:lnTo>
                    <a:pt x="3024173" y="2014855"/>
                  </a:lnTo>
                  <a:lnTo>
                    <a:pt x="0" y="20148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2156760" y="712499"/>
              <a:ext cx="3199481" cy="2131655"/>
            </a:xfrm>
            <a:custGeom>
              <a:avLst/>
              <a:gdLst/>
              <a:ahLst/>
              <a:cxnLst/>
              <a:rect r="r" b="b" t="t" l="l"/>
              <a:pathLst>
                <a:path h="2131655" w="3199481">
                  <a:moveTo>
                    <a:pt x="0" y="0"/>
                  </a:moveTo>
                  <a:lnTo>
                    <a:pt x="3199481" y="0"/>
                  </a:lnTo>
                  <a:lnTo>
                    <a:pt x="3199481" y="2131655"/>
                  </a:lnTo>
                  <a:lnTo>
                    <a:pt x="0" y="21316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5494173" y="0"/>
              <a:ext cx="7986639" cy="4406047"/>
            </a:xfrm>
            <a:custGeom>
              <a:avLst/>
              <a:gdLst/>
              <a:ahLst/>
              <a:cxnLst/>
              <a:rect r="r" b="b" t="t" l="l"/>
              <a:pathLst>
                <a:path h="4406047" w="7986639">
                  <a:moveTo>
                    <a:pt x="0" y="0"/>
                  </a:moveTo>
                  <a:lnTo>
                    <a:pt x="7986639" y="0"/>
                  </a:lnTo>
                  <a:lnTo>
                    <a:pt x="7986639" y="4406047"/>
                  </a:lnTo>
                  <a:lnTo>
                    <a:pt x="0" y="4406047"/>
                  </a:lnTo>
                  <a:lnTo>
                    <a:pt x="0" y="0"/>
                  </a:lnTo>
                  <a:close/>
                </a:path>
              </a:pathLst>
            </a:custGeom>
            <a:blipFill>
              <a:blip r:embed="rId10"/>
              <a:stretch>
                <a:fillRect l="0" t="-406" r="-5371" b="-406"/>
              </a:stretch>
            </a:blipFill>
          </p:spPr>
        </p:sp>
      </p:grpSp>
      <p:sp>
        <p:nvSpPr>
          <p:cNvPr name="TextBox 14" id="14"/>
          <p:cNvSpPr txBox="true"/>
          <p:nvPr/>
        </p:nvSpPr>
        <p:spPr>
          <a:xfrm rot="0">
            <a:off x="1381508" y="335612"/>
            <a:ext cx="15877792" cy="960427"/>
          </a:xfrm>
          <a:prstGeom prst="rect">
            <a:avLst/>
          </a:prstGeom>
        </p:spPr>
        <p:txBody>
          <a:bodyPr anchor="t" rtlCol="false" tIns="0" lIns="0" bIns="0" rIns="0">
            <a:spAutoFit/>
          </a:bodyPr>
          <a:lstStyle/>
          <a:p>
            <a:pPr algn="ctr">
              <a:lnSpc>
                <a:spcPts val="7289"/>
              </a:lnSpc>
            </a:pPr>
            <a:r>
              <a:rPr lang="en-US" sz="6876">
                <a:solidFill>
                  <a:srgbClr val="112838"/>
                </a:solidFill>
                <a:latin typeface="Lazydog"/>
              </a:rPr>
              <a:t>RESULTS AND ACCOMPLISHMENTS</a:t>
            </a:r>
          </a:p>
        </p:txBody>
      </p:sp>
      <p:sp>
        <p:nvSpPr>
          <p:cNvPr name="Freeform 15" id="15"/>
          <p:cNvSpPr/>
          <p:nvPr/>
        </p:nvSpPr>
        <p:spPr>
          <a:xfrm flipH="false" flipV="false" rot="0">
            <a:off x="16332955" y="9606198"/>
            <a:ext cx="1650060" cy="517666"/>
          </a:xfrm>
          <a:custGeom>
            <a:avLst/>
            <a:gdLst/>
            <a:ahLst/>
            <a:cxnLst/>
            <a:rect r="r" b="b" t="t" l="l"/>
            <a:pathLst>
              <a:path h="517666" w="1650060">
                <a:moveTo>
                  <a:pt x="0" y="0"/>
                </a:moveTo>
                <a:lnTo>
                  <a:pt x="1650060" y="0"/>
                </a:lnTo>
                <a:lnTo>
                  <a:pt x="1650060" y="517666"/>
                </a:lnTo>
                <a:lnTo>
                  <a:pt x="0" y="517666"/>
                </a:lnTo>
                <a:lnTo>
                  <a:pt x="0" y="0"/>
                </a:lnTo>
                <a:close/>
              </a:path>
            </a:pathLst>
          </a:custGeom>
          <a:blipFill>
            <a:blip r:embed="rId11"/>
            <a:stretch>
              <a:fillRect l="0" t="0" r="0" b="0"/>
            </a:stretch>
          </a:blipFill>
        </p:spPr>
      </p:sp>
      <p:sp>
        <p:nvSpPr>
          <p:cNvPr name="TextBox 16" id="16"/>
          <p:cNvSpPr txBox="true"/>
          <p:nvPr/>
        </p:nvSpPr>
        <p:spPr>
          <a:xfrm rot="0">
            <a:off x="6906467" y="9714872"/>
            <a:ext cx="3646301" cy="226674"/>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17" id="17"/>
          <p:cNvSpPr txBox="true"/>
          <p:nvPr/>
        </p:nvSpPr>
        <p:spPr>
          <a:xfrm rot="0">
            <a:off x="465881" y="9666048"/>
            <a:ext cx="288946" cy="255785"/>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12</a:t>
            </a:r>
          </a:p>
        </p:txBody>
      </p:sp>
      <p:sp>
        <p:nvSpPr>
          <p:cNvPr name="AutoShape 18" id="18"/>
          <p:cNvSpPr/>
          <p:nvPr/>
        </p:nvSpPr>
        <p:spPr>
          <a:xfrm>
            <a:off x="0" y="9472848"/>
            <a:ext cx="18288000" cy="0"/>
          </a:xfrm>
          <a:prstGeom prst="line">
            <a:avLst/>
          </a:prstGeom>
          <a:ln cap="flat" w="19050">
            <a:solidFill>
              <a:srgbClr val="D9D9D9"/>
            </a:solidFill>
            <a:prstDash val="sysDot"/>
            <a:headEnd type="none" len="sm" w="sm"/>
            <a:tailEnd type="none" len="sm" w="sm"/>
          </a:ln>
        </p:spPr>
      </p:sp>
      <p:sp>
        <p:nvSpPr>
          <p:cNvPr name="TextBox 19" id="19"/>
          <p:cNvSpPr txBox="true"/>
          <p:nvPr/>
        </p:nvSpPr>
        <p:spPr>
          <a:xfrm rot="0">
            <a:off x="431438" y="4440991"/>
            <a:ext cx="2225725" cy="877418"/>
          </a:xfrm>
          <a:prstGeom prst="rect">
            <a:avLst/>
          </a:prstGeom>
        </p:spPr>
        <p:txBody>
          <a:bodyPr anchor="t" rtlCol="false" tIns="0" lIns="0" bIns="0" rIns="0">
            <a:spAutoFit/>
          </a:bodyPr>
          <a:lstStyle/>
          <a:p>
            <a:pPr algn="ctr">
              <a:lnSpc>
                <a:spcPts val="3213"/>
              </a:lnSpc>
            </a:pPr>
            <a:r>
              <a:rPr lang="en-US" sz="3060">
                <a:solidFill>
                  <a:srgbClr val="000000"/>
                </a:solidFill>
                <a:latin typeface="Futura"/>
              </a:rPr>
              <a:t>FALCON-7B</a:t>
            </a:r>
          </a:p>
          <a:p>
            <a:pPr algn="ctr">
              <a:lnSpc>
                <a:spcPts val="3213"/>
              </a:lnSpc>
              <a:spcBef>
                <a:spcPct val="0"/>
              </a:spcBef>
            </a:pPr>
            <a:r>
              <a:rPr lang="en-US" sz="3060">
                <a:solidFill>
                  <a:srgbClr val="000000"/>
                </a:solidFill>
                <a:latin typeface="Futura"/>
              </a:rPr>
              <a:t>(Base Model)</a:t>
            </a:r>
          </a:p>
        </p:txBody>
      </p:sp>
      <p:sp>
        <p:nvSpPr>
          <p:cNvPr name="TextBox 20" id="20"/>
          <p:cNvSpPr txBox="true"/>
          <p:nvPr/>
        </p:nvSpPr>
        <p:spPr>
          <a:xfrm rot="0">
            <a:off x="4667041" y="4641005"/>
            <a:ext cx="5885727" cy="477389"/>
          </a:xfrm>
          <a:prstGeom prst="rect">
            <a:avLst/>
          </a:prstGeom>
        </p:spPr>
        <p:txBody>
          <a:bodyPr anchor="t" rtlCol="false" tIns="0" lIns="0" bIns="0" rIns="0">
            <a:spAutoFit/>
          </a:bodyPr>
          <a:lstStyle/>
          <a:p>
            <a:pPr algn="ctr">
              <a:lnSpc>
                <a:spcPts val="3213"/>
              </a:lnSpc>
              <a:spcBef>
                <a:spcPct val="0"/>
              </a:spcBef>
            </a:pPr>
            <a:r>
              <a:rPr lang="en-US" sz="3060">
                <a:solidFill>
                  <a:srgbClr val="000000"/>
                </a:solidFill>
                <a:latin typeface="Futura"/>
              </a:rPr>
              <a:t>Fine Tuning  with Financial Dataset</a:t>
            </a:r>
          </a:p>
        </p:txBody>
      </p:sp>
      <p:sp>
        <p:nvSpPr>
          <p:cNvPr name="TextBox 21" id="21"/>
          <p:cNvSpPr txBox="true"/>
          <p:nvPr/>
        </p:nvSpPr>
        <p:spPr>
          <a:xfrm rot="0">
            <a:off x="14073926" y="5299359"/>
            <a:ext cx="1865029" cy="477389"/>
          </a:xfrm>
          <a:prstGeom prst="rect">
            <a:avLst/>
          </a:prstGeom>
        </p:spPr>
        <p:txBody>
          <a:bodyPr anchor="t" rtlCol="false" tIns="0" lIns="0" bIns="0" rIns="0">
            <a:spAutoFit/>
          </a:bodyPr>
          <a:lstStyle/>
          <a:p>
            <a:pPr algn="ctr">
              <a:lnSpc>
                <a:spcPts val="3213"/>
              </a:lnSpc>
              <a:spcBef>
                <a:spcPct val="0"/>
              </a:spcBef>
            </a:pPr>
            <a:r>
              <a:rPr lang="en-US" sz="3060">
                <a:solidFill>
                  <a:srgbClr val="000000"/>
                </a:solidFill>
                <a:latin typeface="Futura"/>
              </a:rPr>
              <a:t>Our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2446" y="2358838"/>
            <a:ext cx="2313922" cy="778210"/>
            <a:chOff x="0" y="0"/>
            <a:chExt cx="15973357" cy="5372100"/>
          </a:xfrm>
        </p:grpSpPr>
        <p:sp>
          <p:nvSpPr>
            <p:cNvPr name="Freeform 3" id="3"/>
            <p:cNvSpPr/>
            <p:nvPr/>
          </p:nvSpPr>
          <p:spPr>
            <a:xfrm flipH="false" flipV="false" rot="0">
              <a:off x="0" y="0"/>
              <a:ext cx="15973357" cy="5372100"/>
            </a:xfrm>
            <a:custGeom>
              <a:avLst/>
              <a:gdLst/>
              <a:ahLst/>
              <a:cxnLst/>
              <a:rect r="r" b="b" t="t" l="l"/>
              <a:pathLst>
                <a:path h="5372100" w="15973357">
                  <a:moveTo>
                    <a:pt x="14422687" y="0"/>
                  </a:moveTo>
                  <a:lnTo>
                    <a:pt x="1550670" y="0"/>
                  </a:lnTo>
                  <a:lnTo>
                    <a:pt x="0" y="2686050"/>
                  </a:lnTo>
                  <a:lnTo>
                    <a:pt x="1550670" y="5372100"/>
                  </a:lnTo>
                  <a:lnTo>
                    <a:pt x="14422687" y="5372100"/>
                  </a:lnTo>
                  <a:lnTo>
                    <a:pt x="15973357" y="2686050"/>
                  </a:lnTo>
                  <a:lnTo>
                    <a:pt x="14422687" y="0"/>
                  </a:lnTo>
                  <a:close/>
                </a:path>
              </a:pathLst>
            </a:custGeom>
            <a:solidFill>
              <a:srgbClr val="B72F2A"/>
            </a:solidFill>
          </p:spPr>
        </p:sp>
      </p:grpSp>
      <p:grpSp>
        <p:nvGrpSpPr>
          <p:cNvPr name="Group 4" id="4"/>
          <p:cNvGrpSpPr/>
          <p:nvPr/>
        </p:nvGrpSpPr>
        <p:grpSpPr>
          <a:xfrm rot="0">
            <a:off x="7677876" y="2320812"/>
            <a:ext cx="2230978" cy="750314"/>
            <a:chOff x="0" y="0"/>
            <a:chExt cx="15973357" cy="5372100"/>
          </a:xfrm>
        </p:grpSpPr>
        <p:sp>
          <p:nvSpPr>
            <p:cNvPr name="Freeform 5" id="5"/>
            <p:cNvSpPr/>
            <p:nvPr/>
          </p:nvSpPr>
          <p:spPr>
            <a:xfrm flipH="false" flipV="false" rot="0">
              <a:off x="0" y="0"/>
              <a:ext cx="15973357" cy="5372100"/>
            </a:xfrm>
            <a:custGeom>
              <a:avLst/>
              <a:gdLst/>
              <a:ahLst/>
              <a:cxnLst/>
              <a:rect r="r" b="b" t="t" l="l"/>
              <a:pathLst>
                <a:path h="5372100" w="15973357">
                  <a:moveTo>
                    <a:pt x="14422687" y="0"/>
                  </a:moveTo>
                  <a:lnTo>
                    <a:pt x="1550670" y="0"/>
                  </a:lnTo>
                  <a:lnTo>
                    <a:pt x="0" y="2686050"/>
                  </a:lnTo>
                  <a:lnTo>
                    <a:pt x="1550670" y="5372100"/>
                  </a:lnTo>
                  <a:lnTo>
                    <a:pt x="14422687" y="5372100"/>
                  </a:lnTo>
                  <a:lnTo>
                    <a:pt x="15973357" y="2686050"/>
                  </a:lnTo>
                  <a:lnTo>
                    <a:pt x="14422687" y="0"/>
                  </a:lnTo>
                  <a:close/>
                </a:path>
              </a:pathLst>
            </a:custGeom>
            <a:solidFill>
              <a:srgbClr val="B72F2A"/>
            </a:solidFill>
          </p:spPr>
        </p:sp>
      </p:grpSp>
      <p:grpSp>
        <p:nvGrpSpPr>
          <p:cNvPr name="Group 6" id="6"/>
          <p:cNvGrpSpPr/>
          <p:nvPr/>
        </p:nvGrpSpPr>
        <p:grpSpPr>
          <a:xfrm rot="0">
            <a:off x="3804561" y="2358838"/>
            <a:ext cx="2313922" cy="778210"/>
            <a:chOff x="0" y="0"/>
            <a:chExt cx="15973357" cy="5372100"/>
          </a:xfrm>
        </p:grpSpPr>
        <p:sp>
          <p:nvSpPr>
            <p:cNvPr name="Freeform 7" id="7"/>
            <p:cNvSpPr/>
            <p:nvPr/>
          </p:nvSpPr>
          <p:spPr>
            <a:xfrm flipH="false" flipV="false" rot="0">
              <a:off x="0" y="0"/>
              <a:ext cx="15973357" cy="5372100"/>
            </a:xfrm>
            <a:custGeom>
              <a:avLst/>
              <a:gdLst/>
              <a:ahLst/>
              <a:cxnLst/>
              <a:rect r="r" b="b" t="t" l="l"/>
              <a:pathLst>
                <a:path h="5372100" w="15973357">
                  <a:moveTo>
                    <a:pt x="14422687" y="0"/>
                  </a:moveTo>
                  <a:lnTo>
                    <a:pt x="1550670" y="0"/>
                  </a:lnTo>
                  <a:lnTo>
                    <a:pt x="0" y="2686050"/>
                  </a:lnTo>
                  <a:lnTo>
                    <a:pt x="1550670" y="5372100"/>
                  </a:lnTo>
                  <a:lnTo>
                    <a:pt x="14422687" y="5372100"/>
                  </a:lnTo>
                  <a:lnTo>
                    <a:pt x="15973357" y="2686050"/>
                  </a:lnTo>
                  <a:lnTo>
                    <a:pt x="14422687" y="0"/>
                  </a:lnTo>
                  <a:close/>
                </a:path>
              </a:pathLst>
            </a:custGeom>
            <a:solidFill>
              <a:srgbClr val="006193"/>
            </a:solidFill>
          </p:spPr>
        </p:sp>
      </p:grpSp>
      <p:grpSp>
        <p:nvGrpSpPr>
          <p:cNvPr name="Group 8" id="8"/>
          <p:cNvGrpSpPr/>
          <p:nvPr/>
        </p:nvGrpSpPr>
        <p:grpSpPr>
          <a:xfrm rot="0">
            <a:off x="11842428" y="2263259"/>
            <a:ext cx="2230978" cy="750314"/>
            <a:chOff x="0" y="0"/>
            <a:chExt cx="15973357" cy="5372100"/>
          </a:xfrm>
        </p:grpSpPr>
        <p:sp>
          <p:nvSpPr>
            <p:cNvPr name="Freeform 9" id="9"/>
            <p:cNvSpPr/>
            <p:nvPr/>
          </p:nvSpPr>
          <p:spPr>
            <a:xfrm flipH="false" flipV="false" rot="0">
              <a:off x="0" y="0"/>
              <a:ext cx="15973357" cy="5372100"/>
            </a:xfrm>
            <a:custGeom>
              <a:avLst/>
              <a:gdLst/>
              <a:ahLst/>
              <a:cxnLst/>
              <a:rect r="r" b="b" t="t" l="l"/>
              <a:pathLst>
                <a:path h="5372100" w="15973357">
                  <a:moveTo>
                    <a:pt x="14422687" y="0"/>
                  </a:moveTo>
                  <a:lnTo>
                    <a:pt x="1550670" y="0"/>
                  </a:lnTo>
                  <a:lnTo>
                    <a:pt x="0" y="2686050"/>
                  </a:lnTo>
                  <a:lnTo>
                    <a:pt x="1550670" y="5372100"/>
                  </a:lnTo>
                  <a:lnTo>
                    <a:pt x="14422687" y="5372100"/>
                  </a:lnTo>
                  <a:lnTo>
                    <a:pt x="15973357" y="2686050"/>
                  </a:lnTo>
                  <a:lnTo>
                    <a:pt x="14422687" y="0"/>
                  </a:lnTo>
                  <a:close/>
                </a:path>
              </a:pathLst>
            </a:custGeom>
            <a:solidFill>
              <a:srgbClr val="006193"/>
            </a:solidFill>
          </p:spPr>
        </p:sp>
      </p:grpSp>
      <p:grpSp>
        <p:nvGrpSpPr>
          <p:cNvPr name="Group 10" id="10"/>
          <p:cNvGrpSpPr/>
          <p:nvPr/>
        </p:nvGrpSpPr>
        <p:grpSpPr>
          <a:xfrm rot="0">
            <a:off x="15550011" y="2228655"/>
            <a:ext cx="2230978" cy="750314"/>
            <a:chOff x="0" y="0"/>
            <a:chExt cx="15973357" cy="5372100"/>
          </a:xfrm>
        </p:grpSpPr>
        <p:sp>
          <p:nvSpPr>
            <p:cNvPr name="Freeform 11" id="11"/>
            <p:cNvSpPr/>
            <p:nvPr/>
          </p:nvSpPr>
          <p:spPr>
            <a:xfrm flipH="false" flipV="false" rot="0">
              <a:off x="0" y="0"/>
              <a:ext cx="15973357" cy="5372100"/>
            </a:xfrm>
            <a:custGeom>
              <a:avLst/>
              <a:gdLst/>
              <a:ahLst/>
              <a:cxnLst/>
              <a:rect r="r" b="b" t="t" l="l"/>
              <a:pathLst>
                <a:path h="5372100" w="15973357">
                  <a:moveTo>
                    <a:pt x="14422687" y="0"/>
                  </a:moveTo>
                  <a:lnTo>
                    <a:pt x="1550670" y="0"/>
                  </a:lnTo>
                  <a:lnTo>
                    <a:pt x="0" y="2686050"/>
                  </a:lnTo>
                  <a:lnTo>
                    <a:pt x="1550670" y="5372100"/>
                  </a:lnTo>
                  <a:lnTo>
                    <a:pt x="14422687" y="5372100"/>
                  </a:lnTo>
                  <a:lnTo>
                    <a:pt x="15973357" y="2686050"/>
                  </a:lnTo>
                  <a:lnTo>
                    <a:pt x="14422687" y="0"/>
                  </a:lnTo>
                  <a:close/>
                </a:path>
              </a:pathLst>
            </a:custGeom>
            <a:solidFill>
              <a:srgbClr val="B72F2A"/>
            </a:solidFill>
          </p:spPr>
        </p:sp>
      </p:grpSp>
      <p:sp>
        <p:nvSpPr>
          <p:cNvPr name="Freeform 12" id="12"/>
          <p:cNvSpPr/>
          <p:nvPr/>
        </p:nvSpPr>
        <p:spPr>
          <a:xfrm flipH="false" flipV="false" rot="-1675843">
            <a:off x="16326022" y="-853340"/>
            <a:ext cx="2833734" cy="3002993"/>
          </a:xfrm>
          <a:custGeom>
            <a:avLst/>
            <a:gdLst/>
            <a:ahLst/>
            <a:cxnLst/>
            <a:rect r="r" b="b" t="t" l="l"/>
            <a:pathLst>
              <a:path h="3002993" w="2833734">
                <a:moveTo>
                  <a:pt x="0" y="0"/>
                </a:moveTo>
                <a:lnTo>
                  <a:pt x="2833734" y="0"/>
                </a:lnTo>
                <a:lnTo>
                  <a:pt x="2833734" y="3002993"/>
                </a:lnTo>
                <a:lnTo>
                  <a:pt x="0" y="3002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2552890"/>
            <a:ext cx="959945" cy="556263"/>
          </a:xfrm>
          <a:prstGeom prst="rect">
            <a:avLst/>
          </a:prstGeom>
        </p:spPr>
        <p:txBody>
          <a:bodyPr anchor="t" rtlCol="false" tIns="0" lIns="0" bIns="0" rIns="0">
            <a:spAutoFit/>
          </a:bodyPr>
          <a:lstStyle/>
          <a:p>
            <a:pPr>
              <a:lnSpc>
                <a:spcPts val="4383"/>
              </a:lnSpc>
            </a:pPr>
            <a:r>
              <a:rPr lang="en-US" sz="3652">
                <a:solidFill>
                  <a:srgbClr val="FFFFFF"/>
                </a:solidFill>
                <a:latin typeface="Fira Sans Medium"/>
              </a:rPr>
              <a:t>5K</a:t>
            </a:r>
          </a:p>
        </p:txBody>
      </p:sp>
      <p:sp>
        <p:nvSpPr>
          <p:cNvPr name="TextBox 14" id="14"/>
          <p:cNvSpPr txBox="true"/>
          <p:nvPr/>
        </p:nvSpPr>
        <p:spPr>
          <a:xfrm rot="0">
            <a:off x="8330597" y="2379895"/>
            <a:ext cx="925536" cy="566000"/>
          </a:xfrm>
          <a:prstGeom prst="rect">
            <a:avLst/>
          </a:prstGeom>
        </p:spPr>
        <p:txBody>
          <a:bodyPr anchor="t" rtlCol="false" tIns="0" lIns="0" bIns="0" rIns="0">
            <a:spAutoFit/>
          </a:bodyPr>
          <a:lstStyle/>
          <a:p>
            <a:pPr>
              <a:lnSpc>
                <a:spcPts val="4533"/>
              </a:lnSpc>
            </a:pPr>
            <a:r>
              <a:rPr lang="en-US" sz="3777">
                <a:solidFill>
                  <a:srgbClr val="FFFFFF"/>
                </a:solidFill>
                <a:latin typeface="Fira Sans Medium"/>
              </a:rPr>
              <a:t>45K</a:t>
            </a:r>
          </a:p>
        </p:txBody>
      </p:sp>
      <p:sp>
        <p:nvSpPr>
          <p:cNvPr name="TextBox 15" id="15"/>
          <p:cNvSpPr txBox="true"/>
          <p:nvPr/>
        </p:nvSpPr>
        <p:spPr>
          <a:xfrm rot="0">
            <a:off x="4526258" y="2457311"/>
            <a:ext cx="959945" cy="556263"/>
          </a:xfrm>
          <a:prstGeom prst="rect">
            <a:avLst/>
          </a:prstGeom>
        </p:spPr>
        <p:txBody>
          <a:bodyPr anchor="t" rtlCol="false" tIns="0" lIns="0" bIns="0" rIns="0">
            <a:spAutoFit/>
          </a:bodyPr>
          <a:lstStyle/>
          <a:p>
            <a:pPr>
              <a:lnSpc>
                <a:spcPts val="4383"/>
              </a:lnSpc>
            </a:pPr>
            <a:r>
              <a:rPr lang="en-US" sz="3652">
                <a:solidFill>
                  <a:srgbClr val="FFFFFF"/>
                </a:solidFill>
                <a:latin typeface="Fira Sans Medium"/>
              </a:rPr>
              <a:t>15K</a:t>
            </a:r>
          </a:p>
        </p:txBody>
      </p:sp>
      <p:sp>
        <p:nvSpPr>
          <p:cNvPr name="TextBox 16" id="16"/>
          <p:cNvSpPr txBox="true"/>
          <p:nvPr/>
        </p:nvSpPr>
        <p:spPr>
          <a:xfrm rot="0">
            <a:off x="12442503" y="2355417"/>
            <a:ext cx="1320268" cy="566000"/>
          </a:xfrm>
          <a:prstGeom prst="rect">
            <a:avLst/>
          </a:prstGeom>
        </p:spPr>
        <p:txBody>
          <a:bodyPr anchor="t" rtlCol="false" tIns="0" lIns="0" bIns="0" rIns="0">
            <a:spAutoFit/>
          </a:bodyPr>
          <a:lstStyle/>
          <a:p>
            <a:pPr>
              <a:lnSpc>
                <a:spcPts val="4533"/>
              </a:lnSpc>
            </a:pPr>
            <a:r>
              <a:rPr lang="en-US" sz="3777">
                <a:solidFill>
                  <a:srgbClr val="FFFFFF"/>
                </a:solidFill>
                <a:latin typeface="Fira Sans Medium"/>
              </a:rPr>
              <a:t>100K</a:t>
            </a:r>
          </a:p>
        </p:txBody>
      </p:sp>
      <p:sp>
        <p:nvSpPr>
          <p:cNvPr name="TextBox 17" id="17"/>
          <p:cNvSpPr txBox="true"/>
          <p:nvPr/>
        </p:nvSpPr>
        <p:spPr>
          <a:xfrm rot="0">
            <a:off x="15696704" y="2370370"/>
            <a:ext cx="2074760" cy="506936"/>
          </a:xfrm>
          <a:prstGeom prst="rect">
            <a:avLst/>
          </a:prstGeom>
        </p:spPr>
        <p:txBody>
          <a:bodyPr anchor="t" rtlCol="false" tIns="0" lIns="0" bIns="0" rIns="0">
            <a:spAutoFit/>
          </a:bodyPr>
          <a:lstStyle/>
          <a:p>
            <a:pPr>
              <a:lnSpc>
                <a:spcPts val="3973"/>
              </a:lnSpc>
            </a:pPr>
            <a:r>
              <a:rPr lang="en-US" sz="3310">
                <a:solidFill>
                  <a:srgbClr val="FFFFFF"/>
                </a:solidFill>
                <a:latin typeface="Fira Sans Medium"/>
              </a:rPr>
              <a:t>Falcon-7B</a:t>
            </a:r>
          </a:p>
        </p:txBody>
      </p:sp>
      <p:sp>
        <p:nvSpPr>
          <p:cNvPr name="TextBox 18" id="18"/>
          <p:cNvSpPr txBox="true"/>
          <p:nvPr/>
        </p:nvSpPr>
        <p:spPr>
          <a:xfrm rot="0">
            <a:off x="215771" y="3185769"/>
            <a:ext cx="2737002" cy="5854967"/>
          </a:xfrm>
          <a:prstGeom prst="rect">
            <a:avLst/>
          </a:prstGeom>
        </p:spPr>
        <p:txBody>
          <a:bodyPr anchor="t" rtlCol="false" tIns="0" lIns="0" bIns="0" rIns="0">
            <a:spAutoFit/>
          </a:bodyPr>
          <a:lstStyle/>
          <a:p>
            <a:pPr algn="l">
              <a:lnSpc>
                <a:spcPts val="2725"/>
              </a:lnSpc>
              <a:spcBef>
                <a:spcPct val="0"/>
              </a:spcBef>
            </a:pPr>
            <a:r>
              <a:rPr lang="en-US" sz="1946" spc="9">
                <a:solidFill>
                  <a:srgbClr val="000000"/>
                </a:solidFill>
                <a:latin typeface="Futura"/>
              </a:rPr>
              <a:t>The information on this site is not directed at residents of the United States and is not intended for distribution to, or use by, any person in any country or jurisdiction where such distribution or use would be contrary to local law or regulation.  The information on this site is not intended to be an offer or solicitation for the purchase or sale of any financial instrument or to provide</a:t>
            </a:r>
          </a:p>
        </p:txBody>
      </p:sp>
      <p:sp>
        <p:nvSpPr>
          <p:cNvPr name="TextBox 19" id="19"/>
          <p:cNvSpPr txBox="true"/>
          <p:nvPr/>
        </p:nvSpPr>
        <p:spPr>
          <a:xfrm rot="0">
            <a:off x="3298545" y="3166719"/>
            <a:ext cx="3702358" cy="6136720"/>
          </a:xfrm>
          <a:prstGeom prst="rect">
            <a:avLst/>
          </a:prstGeom>
        </p:spPr>
        <p:txBody>
          <a:bodyPr anchor="t" rtlCol="false" tIns="0" lIns="0" bIns="0" rIns="0">
            <a:spAutoFit/>
          </a:bodyPr>
          <a:lstStyle/>
          <a:p>
            <a:pPr algn="l">
              <a:lnSpc>
                <a:spcPts val="3005"/>
              </a:lnSpc>
              <a:spcBef>
                <a:spcPct val="0"/>
              </a:spcBef>
            </a:pPr>
            <a:r>
              <a:rPr lang="en-US" sz="2146" spc="10">
                <a:solidFill>
                  <a:srgbClr val="000000"/>
                </a:solidFill>
                <a:latin typeface="Futura"/>
              </a:rPr>
              <a:t>The information on this website is not intended to be a comprehensive review of all available products or services. The information is not a personal recommendation for any particular investment. If you are unsure about the suitability of an investment you should speak to one of our advisers.  Tax treatment depends on individual circumstances and all tax rules may change in the future. This information is not a personal recommendation for any</a:t>
            </a:r>
          </a:p>
        </p:txBody>
      </p:sp>
      <p:sp>
        <p:nvSpPr>
          <p:cNvPr name="TextBox 20" id="20"/>
          <p:cNvSpPr txBox="true"/>
          <p:nvPr/>
        </p:nvSpPr>
        <p:spPr>
          <a:xfrm rot="0">
            <a:off x="7305703" y="3141949"/>
            <a:ext cx="3928690" cy="6025082"/>
          </a:xfrm>
          <a:prstGeom prst="rect">
            <a:avLst/>
          </a:prstGeom>
        </p:spPr>
        <p:txBody>
          <a:bodyPr anchor="t" rtlCol="false" tIns="0" lIns="0" bIns="0" rIns="0">
            <a:spAutoFit/>
          </a:bodyPr>
          <a:lstStyle/>
          <a:p>
            <a:pPr algn="l">
              <a:lnSpc>
                <a:spcPts val="2817"/>
              </a:lnSpc>
              <a:spcBef>
                <a:spcPct val="0"/>
              </a:spcBef>
            </a:pPr>
            <a:r>
              <a:rPr lang="en-US" sz="2012" spc="10">
                <a:solidFill>
                  <a:srgbClr val="000000"/>
                </a:solidFill>
                <a:latin typeface="Futura"/>
              </a:rPr>
              <a:t>The company works by taking a percentage of the money you invest and investing it in a range of assets. The assets are chosen by the company and are designed to provide a return that is linked to the performance of the stock market. The company then pays you a return on your investment. The return is calculated by taking the amount you invested and multiplying it by the percentage of the assets that the company has invested in. The return is then calculated by taking the amount you invested and multiplying it by the percentage</a:t>
            </a:r>
          </a:p>
        </p:txBody>
      </p:sp>
      <p:sp>
        <p:nvSpPr>
          <p:cNvPr name="TextBox 21" id="21"/>
          <p:cNvSpPr txBox="true"/>
          <p:nvPr/>
        </p:nvSpPr>
        <p:spPr>
          <a:xfrm rot="0">
            <a:off x="11543088" y="3148348"/>
            <a:ext cx="3739993" cy="6184745"/>
          </a:xfrm>
          <a:prstGeom prst="rect">
            <a:avLst/>
          </a:prstGeom>
        </p:spPr>
        <p:txBody>
          <a:bodyPr anchor="t" rtlCol="false" tIns="0" lIns="0" bIns="0" rIns="0">
            <a:spAutoFit/>
          </a:bodyPr>
          <a:lstStyle/>
          <a:p>
            <a:pPr algn="l">
              <a:lnSpc>
                <a:spcPts val="2922"/>
              </a:lnSpc>
              <a:spcBef>
                <a:spcPct val="0"/>
              </a:spcBef>
            </a:pPr>
            <a:r>
              <a:rPr lang="en-US" sz="2087" spc="10">
                <a:solidFill>
                  <a:srgbClr val="000000"/>
                </a:solidFill>
                <a:latin typeface="Futura Bold"/>
              </a:rPr>
              <a:t>The company works by taking a percentage of the money you invest and investing it in a portfolio of investments. The returns from these investments are then paid to you. The amount you receive depends on the performance of the investments. If the investments perform well, you will receive more money. If they perform badly, you will receive less. The amount you receive is not guaranteed. The value of your investments can go down as well as up, so you may get back less than you invested. </a:t>
            </a:r>
          </a:p>
        </p:txBody>
      </p:sp>
      <p:sp>
        <p:nvSpPr>
          <p:cNvPr name="TextBox 22" id="22"/>
          <p:cNvSpPr txBox="true"/>
          <p:nvPr/>
        </p:nvSpPr>
        <p:spPr>
          <a:xfrm rot="0">
            <a:off x="15439298" y="3176244"/>
            <a:ext cx="2848702" cy="4860659"/>
          </a:xfrm>
          <a:prstGeom prst="rect">
            <a:avLst/>
          </a:prstGeom>
        </p:spPr>
        <p:txBody>
          <a:bodyPr anchor="t" rtlCol="false" tIns="0" lIns="0" bIns="0" rIns="0">
            <a:spAutoFit/>
          </a:bodyPr>
          <a:lstStyle/>
          <a:p>
            <a:pPr algn="l">
              <a:lnSpc>
                <a:spcPts val="2959"/>
              </a:lnSpc>
              <a:spcBef>
                <a:spcPct val="0"/>
              </a:spcBef>
            </a:pPr>
            <a:r>
              <a:rPr lang="en-US" sz="2113" spc="10">
                <a:solidFill>
                  <a:srgbClr val="000000"/>
                </a:solidFill>
                <a:latin typeface="Futura"/>
              </a:rPr>
              <a:t>Finance companies are businesses that provide financial services to individuals, businesses, and organizations. These services include loans, investments, credit cards, and other financial products. Finance companies are often owned by banks, investment firms, or private investors.</a:t>
            </a:r>
          </a:p>
        </p:txBody>
      </p:sp>
      <p:grpSp>
        <p:nvGrpSpPr>
          <p:cNvPr name="Group 23" id="23"/>
          <p:cNvGrpSpPr/>
          <p:nvPr/>
        </p:nvGrpSpPr>
        <p:grpSpPr>
          <a:xfrm rot="0">
            <a:off x="300990" y="830532"/>
            <a:ext cx="6650159" cy="1241179"/>
            <a:chOff x="0" y="0"/>
            <a:chExt cx="8866878" cy="1654906"/>
          </a:xfrm>
        </p:grpSpPr>
        <p:sp>
          <p:nvSpPr>
            <p:cNvPr name="TextBox 24" id="24"/>
            <p:cNvSpPr txBox="true"/>
            <p:nvPr/>
          </p:nvSpPr>
          <p:spPr>
            <a:xfrm rot="0">
              <a:off x="0" y="986580"/>
              <a:ext cx="8471233" cy="668326"/>
            </a:xfrm>
            <a:prstGeom prst="rect">
              <a:avLst/>
            </a:prstGeom>
          </p:spPr>
          <p:txBody>
            <a:bodyPr anchor="t" rtlCol="false" tIns="0" lIns="0" bIns="0" rIns="0">
              <a:spAutoFit/>
            </a:bodyPr>
            <a:lstStyle/>
            <a:p>
              <a:pPr>
                <a:lnSpc>
                  <a:spcPts val="3868"/>
                </a:lnSpc>
                <a:spcBef>
                  <a:spcPct val="0"/>
                </a:spcBef>
              </a:pPr>
              <a:r>
                <a:rPr lang="en-US" sz="2763" spc="13">
                  <a:solidFill>
                    <a:srgbClr val="000000"/>
                  </a:solidFill>
                  <a:latin typeface="Futura Bold"/>
                </a:rPr>
                <a:t>How finance company works?</a:t>
              </a:r>
            </a:p>
          </p:txBody>
        </p:sp>
        <p:sp>
          <p:nvSpPr>
            <p:cNvPr name="TextBox 25" id="25"/>
            <p:cNvSpPr txBox="true"/>
            <p:nvPr/>
          </p:nvSpPr>
          <p:spPr>
            <a:xfrm rot="0">
              <a:off x="0" y="-66675"/>
              <a:ext cx="8866878" cy="990443"/>
            </a:xfrm>
            <a:prstGeom prst="rect">
              <a:avLst/>
            </a:prstGeom>
          </p:spPr>
          <p:txBody>
            <a:bodyPr anchor="t" rtlCol="false" tIns="0" lIns="0" bIns="0" rIns="0">
              <a:spAutoFit/>
            </a:bodyPr>
            <a:lstStyle/>
            <a:p>
              <a:pPr algn="l" marL="0" indent="0" lvl="0">
                <a:lnSpc>
                  <a:spcPts val="5296"/>
                </a:lnSpc>
                <a:spcBef>
                  <a:spcPct val="0"/>
                </a:spcBef>
              </a:pPr>
              <a:r>
                <a:rPr lang="en-US" sz="4606">
                  <a:solidFill>
                    <a:srgbClr val="006193"/>
                  </a:solidFill>
                  <a:latin typeface="Futura Bold"/>
                </a:rPr>
                <a:t>Question</a:t>
              </a:r>
            </a:p>
          </p:txBody>
        </p:sp>
      </p:grpSp>
      <p:sp>
        <p:nvSpPr>
          <p:cNvPr name="TextBox 26" id="26"/>
          <p:cNvSpPr txBox="true"/>
          <p:nvPr/>
        </p:nvSpPr>
        <p:spPr>
          <a:xfrm rot="0">
            <a:off x="2596368" y="66675"/>
            <a:ext cx="13287520" cy="763857"/>
          </a:xfrm>
          <a:prstGeom prst="rect">
            <a:avLst/>
          </a:prstGeom>
        </p:spPr>
        <p:txBody>
          <a:bodyPr anchor="t" rtlCol="false" tIns="0" lIns="0" bIns="0" rIns="0">
            <a:spAutoFit/>
          </a:bodyPr>
          <a:lstStyle/>
          <a:p>
            <a:pPr>
              <a:lnSpc>
                <a:spcPts val="5791"/>
              </a:lnSpc>
            </a:pPr>
            <a:r>
              <a:rPr lang="en-US" sz="5464">
                <a:solidFill>
                  <a:srgbClr val="112838"/>
                </a:solidFill>
                <a:latin typeface="Lazydog Semi-Bold"/>
              </a:rPr>
              <a:t>SIDE BY SIDE: A COMPARISON SNAPSHOT</a:t>
            </a:r>
          </a:p>
        </p:txBody>
      </p:sp>
      <p:sp>
        <p:nvSpPr>
          <p:cNvPr name="Freeform 27" id="27"/>
          <p:cNvSpPr/>
          <p:nvPr/>
        </p:nvSpPr>
        <p:spPr>
          <a:xfrm flipH="false" flipV="false" rot="0">
            <a:off x="16332955" y="9682398"/>
            <a:ext cx="1650060" cy="517666"/>
          </a:xfrm>
          <a:custGeom>
            <a:avLst/>
            <a:gdLst/>
            <a:ahLst/>
            <a:cxnLst/>
            <a:rect r="r" b="b" t="t" l="l"/>
            <a:pathLst>
              <a:path h="517666" w="1650060">
                <a:moveTo>
                  <a:pt x="0" y="0"/>
                </a:moveTo>
                <a:lnTo>
                  <a:pt x="1650060" y="0"/>
                </a:lnTo>
                <a:lnTo>
                  <a:pt x="1650060" y="517666"/>
                </a:lnTo>
                <a:lnTo>
                  <a:pt x="0" y="517666"/>
                </a:lnTo>
                <a:lnTo>
                  <a:pt x="0" y="0"/>
                </a:lnTo>
                <a:close/>
              </a:path>
            </a:pathLst>
          </a:custGeom>
          <a:blipFill>
            <a:blip r:embed="rId4"/>
            <a:stretch>
              <a:fillRect l="0" t="0" r="0" b="0"/>
            </a:stretch>
          </a:blipFill>
        </p:spPr>
      </p:sp>
      <p:sp>
        <p:nvSpPr>
          <p:cNvPr name="TextBox 28" id="28"/>
          <p:cNvSpPr txBox="true"/>
          <p:nvPr/>
        </p:nvSpPr>
        <p:spPr>
          <a:xfrm rot="0">
            <a:off x="6906467" y="9791072"/>
            <a:ext cx="3646301" cy="226674"/>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29" id="29"/>
          <p:cNvSpPr txBox="true"/>
          <p:nvPr/>
        </p:nvSpPr>
        <p:spPr>
          <a:xfrm rot="0">
            <a:off x="465881" y="9761916"/>
            <a:ext cx="305222" cy="255785"/>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13</a:t>
            </a:r>
          </a:p>
        </p:txBody>
      </p:sp>
      <p:sp>
        <p:nvSpPr>
          <p:cNvPr name="AutoShape 30" id="30"/>
          <p:cNvSpPr/>
          <p:nvPr/>
        </p:nvSpPr>
        <p:spPr>
          <a:xfrm>
            <a:off x="0" y="9549048"/>
            <a:ext cx="18288000" cy="0"/>
          </a:xfrm>
          <a:prstGeom prst="line">
            <a:avLst/>
          </a:prstGeom>
          <a:ln cap="flat" w="19050">
            <a:solidFill>
              <a:srgbClr val="D9D9D9"/>
            </a:solidFill>
            <a:prstDash val="sysDot"/>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34528" y="4730768"/>
            <a:ext cx="5868296" cy="4616488"/>
          </a:xfrm>
          <a:custGeom>
            <a:avLst/>
            <a:gdLst/>
            <a:ahLst/>
            <a:cxnLst/>
            <a:rect r="r" b="b" t="t" l="l"/>
            <a:pathLst>
              <a:path h="4616488" w="5868296">
                <a:moveTo>
                  <a:pt x="0" y="0"/>
                </a:moveTo>
                <a:lnTo>
                  <a:pt x="5868295" y="0"/>
                </a:lnTo>
                <a:lnTo>
                  <a:pt x="5868295" y="4616488"/>
                </a:lnTo>
                <a:lnTo>
                  <a:pt x="0" y="4616488"/>
                </a:lnTo>
                <a:lnTo>
                  <a:pt x="0" y="0"/>
                </a:lnTo>
                <a:close/>
              </a:path>
            </a:pathLst>
          </a:custGeom>
          <a:blipFill>
            <a:blip r:embed="rId2"/>
            <a:stretch>
              <a:fillRect l="-4289" t="-7236" r="-8192" b="0"/>
            </a:stretch>
          </a:blipFill>
        </p:spPr>
      </p:sp>
      <p:sp>
        <p:nvSpPr>
          <p:cNvPr name="Freeform 3" id="3"/>
          <p:cNvSpPr/>
          <p:nvPr/>
        </p:nvSpPr>
        <p:spPr>
          <a:xfrm flipH="false" flipV="false" rot="0">
            <a:off x="12011211" y="4690401"/>
            <a:ext cx="6372039" cy="4716273"/>
          </a:xfrm>
          <a:custGeom>
            <a:avLst/>
            <a:gdLst/>
            <a:ahLst/>
            <a:cxnLst/>
            <a:rect r="r" b="b" t="t" l="l"/>
            <a:pathLst>
              <a:path h="4716273" w="6372039">
                <a:moveTo>
                  <a:pt x="0" y="0"/>
                </a:moveTo>
                <a:lnTo>
                  <a:pt x="6372039" y="0"/>
                </a:lnTo>
                <a:lnTo>
                  <a:pt x="6372039" y="4716272"/>
                </a:lnTo>
                <a:lnTo>
                  <a:pt x="0" y="4716272"/>
                </a:lnTo>
                <a:lnTo>
                  <a:pt x="0" y="0"/>
                </a:lnTo>
                <a:close/>
              </a:path>
            </a:pathLst>
          </a:custGeom>
          <a:blipFill>
            <a:blip r:embed="rId3"/>
            <a:stretch>
              <a:fillRect l="-3247" t="-7602" r="-4804" b="-1887"/>
            </a:stretch>
          </a:blipFill>
        </p:spPr>
      </p:sp>
      <p:sp>
        <p:nvSpPr>
          <p:cNvPr name="Freeform 4" id="4"/>
          <p:cNvSpPr/>
          <p:nvPr/>
        </p:nvSpPr>
        <p:spPr>
          <a:xfrm flipH="false" flipV="false" rot="0">
            <a:off x="12381758" y="100574"/>
            <a:ext cx="5617055" cy="4492310"/>
          </a:xfrm>
          <a:custGeom>
            <a:avLst/>
            <a:gdLst/>
            <a:ahLst/>
            <a:cxnLst/>
            <a:rect r="r" b="b" t="t" l="l"/>
            <a:pathLst>
              <a:path h="4492310" w="5617055">
                <a:moveTo>
                  <a:pt x="0" y="0"/>
                </a:moveTo>
                <a:lnTo>
                  <a:pt x="5617055" y="0"/>
                </a:lnTo>
                <a:lnTo>
                  <a:pt x="5617055" y="4492310"/>
                </a:lnTo>
                <a:lnTo>
                  <a:pt x="0" y="4492310"/>
                </a:lnTo>
                <a:lnTo>
                  <a:pt x="0" y="0"/>
                </a:lnTo>
                <a:close/>
              </a:path>
            </a:pathLst>
          </a:custGeom>
          <a:blipFill>
            <a:blip r:embed="rId4"/>
            <a:stretch>
              <a:fillRect l="-4017" t="-4917" r="-7861" b="0"/>
            </a:stretch>
          </a:blipFill>
        </p:spPr>
      </p:sp>
      <p:sp>
        <p:nvSpPr>
          <p:cNvPr name="Freeform 5" id="5"/>
          <p:cNvSpPr/>
          <p:nvPr/>
        </p:nvSpPr>
        <p:spPr>
          <a:xfrm flipH="false" flipV="false" rot="0">
            <a:off x="6308977" y="100373"/>
            <a:ext cx="5670046" cy="4542014"/>
          </a:xfrm>
          <a:custGeom>
            <a:avLst/>
            <a:gdLst/>
            <a:ahLst/>
            <a:cxnLst/>
            <a:rect r="r" b="b" t="t" l="l"/>
            <a:pathLst>
              <a:path h="4542014" w="5670046">
                <a:moveTo>
                  <a:pt x="0" y="0"/>
                </a:moveTo>
                <a:lnTo>
                  <a:pt x="5670046" y="0"/>
                </a:lnTo>
                <a:lnTo>
                  <a:pt x="5670046" y="4542014"/>
                </a:lnTo>
                <a:lnTo>
                  <a:pt x="0" y="4542014"/>
                </a:lnTo>
                <a:lnTo>
                  <a:pt x="0" y="0"/>
                </a:lnTo>
                <a:close/>
              </a:path>
            </a:pathLst>
          </a:custGeom>
          <a:blipFill>
            <a:blip r:embed="rId5"/>
            <a:stretch>
              <a:fillRect l="-4599" t="-4723" r="-7475" b="-208"/>
            </a:stretch>
          </a:blipFill>
        </p:spPr>
      </p:sp>
      <p:sp>
        <p:nvSpPr>
          <p:cNvPr name="Freeform 6" id="6"/>
          <p:cNvSpPr/>
          <p:nvPr/>
        </p:nvSpPr>
        <p:spPr>
          <a:xfrm flipH="false" flipV="false" rot="0">
            <a:off x="73030" y="4684303"/>
            <a:ext cx="5961497" cy="4779020"/>
          </a:xfrm>
          <a:custGeom>
            <a:avLst/>
            <a:gdLst/>
            <a:ahLst/>
            <a:cxnLst/>
            <a:rect r="r" b="b" t="t" l="l"/>
            <a:pathLst>
              <a:path h="4779020" w="5961497">
                <a:moveTo>
                  <a:pt x="0" y="0"/>
                </a:moveTo>
                <a:lnTo>
                  <a:pt x="5961498" y="0"/>
                </a:lnTo>
                <a:lnTo>
                  <a:pt x="5961498" y="4779020"/>
                </a:lnTo>
                <a:lnTo>
                  <a:pt x="0" y="4779020"/>
                </a:lnTo>
                <a:lnTo>
                  <a:pt x="0" y="0"/>
                </a:lnTo>
                <a:close/>
              </a:path>
            </a:pathLst>
          </a:custGeom>
          <a:blipFill>
            <a:blip r:embed="rId6"/>
            <a:stretch>
              <a:fillRect l="-4872" t="-7967" r="-10530" b="0"/>
            </a:stretch>
          </a:blipFill>
        </p:spPr>
      </p:sp>
      <p:sp>
        <p:nvSpPr>
          <p:cNvPr name="Freeform 7" id="7"/>
          <p:cNvSpPr/>
          <p:nvPr/>
        </p:nvSpPr>
        <p:spPr>
          <a:xfrm flipH="false" flipV="false" rot="0">
            <a:off x="16332955" y="9606198"/>
            <a:ext cx="1650060" cy="517666"/>
          </a:xfrm>
          <a:custGeom>
            <a:avLst/>
            <a:gdLst/>
            <a:ahLst/>
            <a:cxnLst/>
            <a:rect r="r" b="b" t="t" l="l"/>
            <a:pathLst>
              <a:path h="517666" w="1650060">
                <a:moveTo>
                  <a:pt x="0" y="0"/>
                </a:moveTo>
                <a:lnTo>
                  <a:pt x="1650060" y="0"/>
                </a:lnTo>
                <a:lnTo>
                  <a:pt x="1650060" y="517666"/>
                </a:lnTo>
                <a:lnTo>
                  <a:pt x="0" y="517666"/>
                </a:lnTo>
                <a:lnTo>
                  <a:pt x="0" y="0"/>
                </a:lnTo>
                <a:close/>
              </a:path>
            </a:pathLst>
          </a:custGeom>
          <a:blipFill>
            <a:blip r:embed="rId7"/>
            <a:stretch>
              <a:fillRect l="0" t="0" r="0" b="0"/>
            </a:stretch>
          </a:blipFill>
        </p:spPr>
      </p:sp>
      <p:sp>
        <p:nvSpPr>
          <p:cNvPr name="TextBox 8" id="8"/>
          <p:cNvSpPr txBox="true"/>
          <p:nvPr/>
        </p:nvSpPr>
        <p:spPr>
          <a:xfrm rot="0">
            <a:off x="6906467" y="9714872"/>
            <a:ext cx="3646301" cy="226674"/>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9" id="9"/>
          <p:cNvSpPr txBox="true"/>
          <p:nvPr/>
        </p:nvSpPr>
        <p:spPr>
          <a:xfrm rot="0">
            <a:off x="465881" y="9685716"/>
            <a:ext cx="475494" cy="255785"/>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14</a:t>
            </a:r>
          </a:p>
        </p:txBody>
      </p:sp>
      <p:sp>
        <p:nvSpPr>
          <p:cNvPr name="AutoShape 10" id="10"/>
          <p:cNvSpPr/>
          <p:nvPr/>
        </p:nvSpPr>
        <p:spPr>
          <a:xfrm>
            <a:off x="0" y="9472848"/>
            <a:ext cx="18288000" cy="0"/>
          </a:xfrm>
          <a:prstGeom prst="line">
            <a:avLst/>
          </a:prstGeom>
          <a:ln cap="flat" w="19050">
            <a:solidFill>
              <a:srgbClr val="D9D9D9"/>
            </a:solidFill>
            <a:prstDash val="sysDot"/>
            <a:headEnd type="none" len="sm" w="sm"/>
            <a:tailEnd type="none" len="sm" w="sm"/>
          </a:ln>
        </p:spPr>
      </p:sp>
      <p:sp>
        <p:nvSpPr>
          <p:cNvPr name="Freeform 11" id="11"/>
          <p:cNvSpPr/>
          <p:nvPr/>
        </p:nvSpPr>
        <p:spPr>
          <a:xfrm flipH="false" flipV="false" rot="0">
            <a:off x="315897" y="-116913"/>
            <a:ext cx="1250958" cy="1611539"/>
          </a:xfrm>
          <a:custGeom>
            <a:avLst/>
            <a:gdLst/>
            <a:ahLst/>
            <a:cxnLst/>
            <a:rect r="r" b="b" t="t" l="l"/>
            <a:pathLst>
              <a:path h="1611539" w="1250958">
                <a:moveTo>
                  <a:pt x="0" y="0"/>
                </a:moveTo>
                <a:lnTo>
                  <a:pt x="1250957" y="0"/>
                </a:lnTo>
                <a:lnTo>
                  <a:pt x="1250957" y="1611539"/>
                </a:lnTo>
                <a:lnTo>
                  <a:pt x="0" y="16115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575834" y="667159"/>
            <a:ext cx="5013039" cy="960427"/>
          </a:xfrm>
          <a:prstGeom prst="rect">
            <a:avLst/>
          </a:prstGeom>
        </p:spPr>
        <p:txBody>
          <a:bodyPr anchor="t" rtlCol="false" tIns="0" lIns="0" bIns="0" rIns="0">
            <a:spAutoFit/>
          </a:bodyPr>
          <a:lstStyle/>
          <a:p>
            <a:pPr algn="ctr">
              <a:lnSpc>
                <a:spcPts val="7289"/>
              </a:lnSpc>
            </a:pPr>
            <a:r>
              <a:rPr lang="en-US" sz="6876">
                <a:solidFill>
                  <a:srgbClr val="112838"/>
                </a:solidFill>
                <a:latin typeface="Lazydog"/>
              </a:rPr>
              <a:t>EVALUATION</a:t>
            </a:r>
          </a:p>
        </p:txBody>
      </p:sp>
      <p:sp>
        <p:nvSpPr>
          <p:cNvPr name="TextBox 13" id="13"/>
          <p:cNvSpPr txBox="true"/>
          <p:nvPr/>
        </p:nvSpPr>
        <p:spPr>
          <a:xfrm rot="0">
            <a:off x="613061" y="1532337"/>
            <a:ext cx="5295866" cy="2222181"/>
          </a:xfrm>
          <a:prstGeom prst="rect">
            <a:avLst/>
          </a:prstGeom>
        </p:spPr>
        <p:txBody>
          <a:bodyPr anchor="t" rtlCol="false" tIns="0" lIns="0" bIns="0" rIns="0">
            <a:spAutoFit/>
          </a:bodyPr>
          <a:lstStyle/>
          <a:p>
            <a:pPr>
              <a:lnSpc>
                <a:spcPts val="3499"/>
              </a:lnSpc>
              <a:spcBef>
                <a:spcPct val="0"/>
              </a:spcBef>
            </a:pPr>
            <a:r>
              <a:rPr lang="en-US" sz="2499">
                <a:solidFill>
                  <a:srgbClr val="112838"/>
                </a:solidFill>
                <a:latin typeface="Futura"/>
              </a:rPr>
              <a:t>Based on the graphs, it can be observed that as we </a:t>
            </a:r>
            <a:r>
              <a:rPr lang="en-US" sz="2499" u="sng">
                <a:solidFill>
                  <a:srgbClr val="112838"/>
                </a:solidFill>
                <a:latin typeface="Futura Bold"/>
              </a:rPr>
              <a:t>Fine tune</a:t>
            </a:r>
            <a:r>
              <a:rPr lang="en-US" sz="2499">
                <a:solidFill>
                  <a:srgbClr val="112838"/>
                </a:solidFill>
                <a:latin typeface="Futura"/>
              </a:rPr>
              <a:t> our model again and again  by increasing the </a:t>
            </a:r>
            <a:r>
              <a:rPr lang="en-US" sz="2499" u="sng">
                <a:solidFill>
                  <a:srgbClr val="112838"/>
                </a:solidFill>
                <a:latin typeface="Futura Bold"/>
              </a:rPr>
              <a:t>Data set size</a:t>
            </a:r>
            <a:r>
              <a:rPr lang="en-US" sz="2499">
                <a:solidFill>
                  <a:srgbClr val="112838"/>
                </a:solidFill>
                <a:latin typeface="Futura"/>
              </a:rPr>
              <a:t> all the parameters scores also increase.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9104" y="0"/>
            <a:ext cx="8534220" cy="6400665"/>
          </a:xfrm>
          <a:custGeom>
            <a:avLst/>
            <a:gdLst/>
            <a:ahLst/>
            <a:cxnLst/>
            <a:rect r="r" b="b" t="t" l="l"/>
            <a:pathLst>
              <a:path h="6400665" w="8534220">
                <a:moveTo>
                  <a:pt x="0" y="0"/>
                </a:moveTo>
                <a:lnTo>
                  <a:pt x="8534220" y="0"/>
                </a:lnTo>
                <a:lnTo>
                  <a:pt x="8534220" y="6400665"/>
                </a:lnTo>
                <a:lnTo>
                  <a:pt x="0" y="6400665"/>
                </a:lnTo>
                <a:lnTo>
                  <a:pt x="0" y="0"/>
                </a:lnTo>
                <a:close/>
              </a:path>
            </a:pathLst>
          </a:custGeom>
          <a:blipFill>
            <a:blip r:embed="rId2"/>
            <a:stretch>
              <a:fillRect l="0" t="0" r="0" b="0"/>
            </a:stretch>
          </a:blipFill>
        </p:spPr>
      </p:sp>
      <p:sp>
        <p:nvSpPr>
          <p:cNvPr name="Freeform 3" id="3"/>
          <p:cNvSpPr/>
          <p:nvPr/>
        </p:nvSpPr>
        <p:spPr>
          <a:xfrm flipH="false" flipV="false" rot="0">
            <a:off x="9144000" y="-96840"/>
            <a:ext cx="8868661" cy="6651496"/>
          </a:xfrm>
          <a:custGeom>
            <a:avLst/>
            <a:gdLst/>
            <a:ahLst/>
            <a:cxnLst/>
            <a:rect r="r" b="b" t="t" l="l"/>
            <a:pathLst>
              <a:path h="6651496" w="8868661">
                <a:moveTo>
                  <a:pt x="0" y="0"/>
                </a:moveTo>
                <a:lnTo>
                  <a:pt x="8868661" y="0"/>
                </a:lnTo>
                <a:lnTo>
                  <a:pt x="8868661" y="6651496"/>
                </a:lnTo>
                <a:lnTo>
                  <a:pt x="0" y="6651496"/>
                </a:lnTo>
                <a:lnTo>
                  <a:pt x="0" y="0"/>
                </a:lnTo>
                <a:close/>
              </a:path>
            </a:pathLst>
          </a:custGeom>
          <a:blipFill>
            <a:blip r:embed="rId3"/>
            <a:stretch>
              <a:fillRect l="0" t="0" r="0" b="0"/>
            </a:stretch>
          </a:blipFill>
        </p:spPr>
      </p:sp>
      <p:sp>
        <p:nvSpPr>
          <p:cNvPr name="Freeform 4" id="4"/>
          <p:cNvSpPr/>
          <p:nvPr/>
        </p:nvSpPr>
        <p:spPr>
          <a:xfrm flipH="false" flipV="false" rot="0">
            <a:off x="16332955" y="9606198"/>
            <a:ext cx="1650060" cy="517666"/>
          </a:xfrm>
          <a:custGeom>
            <a:avLst/>
            <a:gdLst/>
            <a:ahLst/>
            <a:cxnLst/>
            <a:rect r="r" b="b" t="t" l="l"/>
            <a:pathLst>
              <a:path h="517666" w="1650060">
                <a:moveTo>
                  <a:pt x="0" y="0"/>
                </a:moveTo>
                <a:lnTo>
                  <a:pt x="1650060" y="0"/>
                </a:lnTo>
                <a:lnTo>
                  <a:pt x="1650060" y="517666"/>
                </a:lnTo>
                <a:lnTo>
                  <a:pt x="0" y="517666"/>
                </a:lnTo>
                <a:lnTo>
                  <a:pt x="0" y="0"/>
                </a:lnTo>
                <a:close/>
              </a:path>
            </a:pathLst>
          </a:custGeom>
          <a:blipFill>
            <a:blip r:embed="rId4"/>
            <a:stretch>
              <a:fillRect l="0" t="0" r="0" b="0"/>
            </a:stretch>
          </a:blipFill>
        </p:spPr>
      </p:sp>
      <p:sp>
        <p:nvSpPr>
          <p:cNvPr name="TextBox 5" id="5"/>
          <p:cNvSpPr txBox="true"/>
          <p:nvPr/>
        </p:nvSpPr>
        <p:spPr>
          <a:xfrm rot="0">
            <a:off x="6906467" y="9714872"/>
            <a:ext cx="3646301" cy="226674"/>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6" id="6"/>
          <p:cNvSpPr txBox="true"/>
          <p:nvPr/>
        </p:nvSpPr>
        <p:spPr>
          <a:xfrm rot="0">
            <a:off x="465881" y="9685716"/>
            <a:ext cx="304390" cy="255785"/>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15</a:t>
            </a:r>
          </a:p>
        </p:txBody>
      </p:sp>
      <p:sp>
        <p:nvSpPr>
          <p:cNvPr name="AutoShape 7" id="7"/>
          <p:cNvSpPr/>
          <p:nvPr/>
        </p:nvSpPr>
        <p:spPr>
          <a:xfrm>
            <a:off x="0" y="9472848"/>
            <a:ext cx="18288000" cy="0"/>
          </a:xfrm>
          <a:prstGeom prst="line">
            <a:avLst/>
          </a:prstGeom>
          <a:ln cap="flat" w="19050">
            <a:solidFill>
              <a:srgbClr val="D9D9D9"/>
            </a:solidFill>
            <a:prstDash val="sysDot"/>
            <a:headEnd type="none" len="sm" w="sm"/>
            <a:tailEnd type="none" len="sm" w="sm"/>
          </a:ln>
        </p:spPr>
      </p:sp>
      <p:sp>
        <p:nvSpPr>
          <p:cNvPr name="TextBox 8" id="8"/>
          <p:cNvSpPr txBox="true"/>
          <p:nvPr/>
        </p:nvSpPr>
        <p:spPr>
          <a:xfrm rot="0">
            <a:off x="9891070" y="6674040"/>
            <a:ext cx="7368230" cy="2268258"/>
          </a:xfrm>
          <a:prstGeom prst="rect">
            <a:avLst/>
          </a:prstGeom>
        </p:spPr>
        <p:txBody>
          <a:bodyPr anchor="t" rtlCol="false" tIns="0" lIns="0" bIns="0" rIns="0">
            <a:spAutoFit/>
          </a:bodyPr>
          <a:lstStyle/>
          <a:p>
            <a:pPr marL="553759" indent="-276880" lvl="1">
              <a:lnSpc>
                <a:spcPts val="3590"/>
              </a:lnSpc>
              <a:buFont typeface="Arial"/>
              <a:buChar char="•"/>
            </a:pPr>
            <a:r>
              <a:rPr lang="en-US" sz="2564">
                <a:solidFill>
                  <a:srgbClr val="000000"/>
                </a:solidFill>
                <a:latin typeface="Futura"/>
              </a:rPr>
              <a:t>Prediction of Resources with increasing Dataset size</a:t>
            </a:r>
          </a:p>
          <a:p>
            <a:pPr marL="553759" indent="-276880" lvl="1">
              <a:lnSpc>
                <a:spcPts val="3590"/>
              </a:lnSpc>
              <a:buFont typeface="Arial"/>
              <a:buChar char="•"/>
            </a:pPr>
            <a:r>
              <a:rPr lang="en-US" sz="2564">
                <a:solidFill>
                  <a:srgbClr val="000000"/>
                </a:solidFill>
                <a:latin typeface="Futura"/>
              </a:rPr>
              <a:t>Used the available points  to find the best fit</a:t>
            </a:r>
          </a:p>
          <a:p>
            <a:pPr marL="553759" indent="-276880" lvl="1">
              <a:lnSpc>
                <a:spcPts val="3590"/>
              </a:lnSpc>
              <a:buFont typeface="Arial"/>
              <a:buChar char="•"/>
            </a:pPr>
            <a:r>
              <a:rPr lang="en-US" sz="2564">
                <a:solidFill>
                  <a:srgbClr val="000000"/>
                </a:solidFill>
                <a:latin typeface="Futura"/>
              </a:rPr>
              <a:t>Used the concept of linear Regression for Extrapolation of Best Fit line</a:t>
            </a:r>
          </a:p>
        </p:txBody>
      </p:sp>
      <p:grpSp>
        <p:nvGrpSpPr>
          <p:cNvPr name="Group 9" id="9"/>
          <p:cNvGrpSpPr/>
          <p:nvPr/>
        </p:nvGrpSpPr>
        <p:grpSpPr>
          <a:xfrm rot="0">
            <a:off x="1345749" y="6769290"/>
            <a:ext cx="7252396" cy="1489067"/>
            <a:chOff x="0" y="0"/>
            <a:chExt cx="9669861" cy="1985423"/>
          </a:xfrm>
        </p:grpSpPr>
        <p:sp>
          <p:nvSpPr>
            <p:cNvPr name="Freeform 10" id="10"/>
            <p:cNvSpPr/>
            <p:nvPr/>
          </p:nvSpPr>
          <p:spPr>
            <a:xfrm flipH="false" flipV="false" rot="0">
              <a:off x="0" y="0"/>
              <a:ext cx="9669861" cy="1985423"/>
            </a:xfrm>
            <a:custGeom>
              <a:avLst/>
              <a:gdLst/>
              <a:ahLst/>
              <a:cxnLst/>
              <a:rect r="r" b="b" t="t" l="l"/>
              <a:pathLst>
                <a:path h="1985423" w="9669861">
                  <a:moveTo>
                    <a:pt x="0" y="0"/>
                  </a:moveTo>
                  <a:lnTo>
                    <a:pt x="9669861" y="0"/>
                  </a:lnTo>
                  <a:lnTo>
                    <a:pt x="9669861" y="1985423"/>
                  </a:lnTo>
                  <a:lnTo>
                    <a:pt x="0" y="1985423"/>
                  </a:lnTo>
                  <a:lnTo>
                    <a:pt x="0" y="0"/>
                  </a:lnTo>
                  <a:close/>
                </a:path>
              </a:pathLst>
            </a:custGeom>
            <a:blipFill>
              <a:blip r:embed="rId5">
                <a:extLst>
                  <a:ext uri="{96DAC541-7B7A-43D3-8B79-37D633B846F1}">
                    <asvg:svgBlip xmlns:asvg="http://schemas.microsoft.com/office/drawing/2016/SVG/main" r:embed="rId6"/>
                  </a:ext>
                </a:extLst>
              </a:blip>
              <a:stretch>
                <a:fillRect l="0" t="-102505" r="0" b="-102505"/>
              </a:stretch>
            </a:blipFill>
          </p:spPr>
        </p:sp>
        <p:sp>
          <p:nvSpPr>
            <p:cNvPr name="TextBox 11" id="11"/>
            <p:cNvSpPr txBox="true"/>
            <p:nvPr/>
          </p:nvSpPr>
          <p:spPr>
            <a:xfrm rot="0">
              <a:off x="599216" y="96236"/>
              <a:ext cx="8137521" cy="1561944"/>
            </a:xfrm>
            <a:prstGeom prst="rect">
              <a:avLst/>
            </a:prstGeom>
          </p:spPr>
          <p:txBody>
            <a:bodyPr anchor="t" rtlCol="false" tIns="0" lIns="0" bIns="0" rIns="0">
              <a:spAutoFit/>
            </a:bodyPr>
            <a:lstStyle/>
            <a:p>
              <a:pPr marL="486230" indent="-243115" lvl="1">
                <a:lnSpc>
                  <a:spcPts val="3152"/>
                </a:lnSpc>
                <a:buFont typeface="Arial"/>
                <a:buChar char="•"/>
              </a:pPr>
              <a:r>
                <a:rPr lang="en-US" sz="2252" spc="220">
                  <a:solidFill>
                    <a:srgbClr val="000000"/>
                  </a:solidFill>
                  <a:latin typeface="Clear Sans Bold"/>
                </a:rPr>
                <a:t>V500=5.45 compute units per hour </a:t>
              </a:r>
            </a:p>
            <a:p>
              <a:pPr>
                <a:lnSpc>
                  <a:spcPts val="3152"/>
                </a:lnSpc>
              </a:pPr>
              <a:r>
                <a:rPr lang="en-US" sz="2252" spc="220">
                  <a:solidFill>
                    <a:srgbClr val="000000"/>
                  </a:solidFill>
                  <a:latin typeface="Clear Sans Bold"/>
                </a:rPr>
                <a:t>              =0.5995$ per hour</a:t>
              </a:r>
            </a:p>
            <a:p>
              <a:pPr marL="486230" indent="-243115" lvl="1">
                <a:lnSpc>
                  <a:spcPts val="3152"/>
                </a:lnSpc>
                <a:buFont typeface="Arial"/>
                <a:buChar char="•"/>
              </a:pPr>
              <a:r>
                <a:rPr lang="en-US" sz="2252" spc="220">
                  <a:solidFill>
                    <a:srgbClr val="000000"/>
                  </a:solidFill>
                  <a:latin typeface="Clear Sans Bold"/>
                </a:rPr>
                <a:t>Total amount for Fine Tuning=12$</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81508" y="326087"/>
            <a:ext cx="15877792" cy="862279"/>
          </a:xfrm>
          <a:prstGeom prst="rect">
            <a:avLst/>
          </a:prstGeom>
        </p:spPr>
        <p:txBody>
          <a:bodyPr anchor="t" rtlCol="false" tIns="0" lIns="0" bIns="0" rIns="0">
            <a:spAutoFit/>
          </a:bodyPr>
          <a:lstStyle/>
          <a:p>
            <a:pPr algn="ctr">
              <a:lnSpc>
                <a:spcPts val="6547"/>
              </a:lnSpc>
            </a:pPr>
            <a:r>
              <a:rPr lang="en-US" sz="6176">
                <a:solidFill>
                  <a:srgbClr val="112838"/>
                </a:solidFill>
                <a:latin typeface="Lazydog"/>
              </a:rPr>
              <a:t>DEMO VIDEO</a:t>
            </a:r>
          </a:p>
        </p:txBody>
      </p:sp>
      <p:grpSp>
        <p:nvGrpSpPr>
          <p:cNvPr name="Group 3" id="3"/>
          <p:cNvGrpSpPr/>
          <p:nvPr/>
        </p:nvGrpSpPr>
        <p:grpSpPr>
          <a:xfrm rot="0">
            <a:off x="0" y="9463323"/>
            <a:ext cx="18288000" cy="660541"/>
            <a:chOff x="0" y="0"/>
            <a:chExt cx="24384000" cy="880721"/>
          </a:xfrm>
        </p:grpSpPr>
        <p:sp>
          <p:nvSpPr>
            <p:cNvPr name="Freeform 4" id="4"/>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2"/>
              <a:stretch>
                <a:fillRect l="0" t="0" r="0" b="0"/>
              </a:stretch>
            </a:blipFill>
          </p:spPr>
        </p:sp>
        <p:sp>
          <p:nvSpPr>
            <p:cNvPr name="TextBox 5" id="5"/>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6" id="6"/>
            <p:cNvSpPr txBox="true"/>
            <p:nvPr/>
          </p:nvSpPr>
          <p:spPr>
            <a:xfrm rot="0">
              <a:off x="621175" y="306049"/>
              <a:ext cx="388865" cy="331522"/>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16</a:t>
              </a:r>
            </a:p>
          </p:txBody>
        </p:sp>
        <p:sp>
          <p:nvSpPr>
            <p:cNvPr name="AutoShape 7" id="7"/>
            <p:cNvSpPr/>
            <p:nvPr/>
          </p:nvSpPr>
          <p:spPr>
            <a:xfrm>
              <a:off x="0" y="12700"/>
              <a:ext cx="24384000" cy="0"/>
            </a:xfrm>
            <a:prstGeom prst="line">
              <a:avLst/>
            </a:prstGeom>
            <a:ln cap="flat" w="25400">
              <a:solidFill>
                <a:srgbClr val="D9D9D9"/>
              </a:solidFill>
              <a:prstDash val="sysDot"/>
              <a:headEnd type="none" len="sm" w="sm"/>
              <a:tailEnd type="none" len="sm" w="sm"/>
            </a:ln>
          </p:spPr>
        </p:sp>
      </p:grpSp>
      <p:pic>
        <p:nvPicPr>
          <p:cNvPr name="Picture 8" id="8">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1456" t="0" r="9816" b="0"/>
          <a:stretch>
            <a:fillRect/>
          </a:stretch>
        </p:blipFill>
        <p:spPr>
          <a:xfrm flipH="false" flipV="false" rot="0">
            <a:off x="1028700" y="1188366"/>
            <a:ext cx="16203399" cy="827495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76238"/>
            <a:ext cx="10575456" cy="8406135"/>
            <a:chOff x="0" y="0"/>
            <a:chExt cx="14100608" cy="11208180"/>
          </a:xfrm>
        </p:grpSpPr>
        <p:sp>
          <p:nvSpPr>
            <p:cNvPr name="Freeform 3" id="3"/>
            <p:cNvSpPr/>
            <p:nvPr/>
          </p:nvSpPr>
          <p:spPr>
            <a:xfrm flipH="false" flipV="false" rot="0">
              <a:off x="15037" y="0"/>
              <a:ext cx="14085571" cy="10616999"/>
            </a:xfrm>
            <a:custGeom>
              <a:avLst/>
              <a:gdLst/>
              <a:ahLst/>
              <a:cxnLst/>
              <a:rect r="r" b="b" t="t" l="l"/>
              <a:pathLst>
                <a:path h="10616999" w="14085571">
                  <a:moveTo>
                    <a:pt x="0" y="0"/>
                  </a:moveTo>
                  <a:lnTo>
                    <a:pt x="14085571" y="0"/>
                  </a:lnTo>
                  <a:lnTo>
                    <a:pt x="14085571" y="10616999"/>
                  </a:lnTo>
                  <a:lnTo>
                    <a:pt x="0" y="10616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315753"/>
              <a:ext cx="14100608" cy="9892427"/>
            </a:xfrm>
            <a:custGeom>
              <a:avLst/>
              <a:gdLst/>
              <a:ahLst/>
              <a:cxnLst/>
              <a:rect r="r" b="b" t="t" l="l"/>
              <a:pathLst>
                <a:path h="9892427" w="14100608">
                  <a:moveTo>
                    <a:pt x="0" y="0"/>
                  </a:moveTo>
                  <a:lnTo>
                    <a:pt x="14100608" y="0"/>
                  </a:lnTo>
                  <a:lnTo>
                    <a:pt x="14100608" y="9892427"/>
                  </a:lnTo>
                  <a:lnTo>
                    <a:pt x="0" y="9892427"/>
                  </a:lnTo>
                  <a:lnTo>
                    <a:pt x="0" y="0"/>
                  </a:lnTo>
                  <a:close/>
                </a:path>
              </a:pathLst>
            </a:custGeom>
            <a:blipFill>
              <a:blip r:embed="rId4"/>
              <a:stretch>
                <a:fillRect l="-4864" t="-5602" r="0" b="-7292"/>
              </a:stretch>
            </a:blipFill>
          </p:spPr>
        </p:sp>
      </p:grpSp>
      <p:sp>
        <p:nvSpPr>
          <p:cNvPr name="Freeform 5" id="5"/>
          <p:cNvSpPr/>
          <p:nvPr/>
        </p:nvSpPr>
        <p:spPr>
          <a:xfrm flipH="false" flipV="false" rot="0">
            <a:off x="16332955" y="9606198"/>
            <a:ext cx="1650060" cy="517666"/>
          </a:xfrm>
          <a:custGeom>
            <a:avLst/>
            <a:gdLst/>
            <a:ahLst/>
            <a:cxnLst/>
            <a:rect r="r" b="b" t="t" l="l"/>
            <a:pathLst>
              <a:path h="517666" w="1650060">
                <a:moveTo>
                  <a:pt x="0" y="0"/>
                </a:moveTo>
                <a:lnTo>
                  <a:pt x="1650060" y="0"/>
                </a:lnTo>
                <a:lnTo>
                  <a:pt x="1650060" y="517666"/>
                </a:lnTo>
                <a:lnTo>
                  <a:pt x="0" y="517666"/>
                </a:lnTo>
                <a:lnTo>
                  <a:pt x="0" y="0"/>
                </a:lnTo>
                <a:close/>
              </a:path>
            </a:pathLst>
          </a:custGeom>
          <a:blipFill>
            <a:blip r:embed="rId5"/>
            <a:stretch>
              <a:fillRect l="0" t="0" r="0" b="0"/>
            </a:stretch>
          </a:blipFill>
        </p:spPr>
      </p:sp>
      <p:sp>
        <p:nvSpPr>
          <p:cNvPr name="AutoShape 6" id="6"/>
          <p:cNvSpPr/>
          <p:nvPr/>
        </p:nvSpPr>
        <p:spPr>
          <a:xfrm>
            <a:off x="0" y="9472848"/>
            <a:ext cx="18288000" cy="0"/>
          </a:xfrm>
          <a:prstGeom prst="line">
            <a:avLst/>
          </a:prstGeom>
          <a:ln cap="flat" w="19050">
            <a:solidFill>
              <a:srgbClr val="D9D9D9"/>
            </a:solidFill>
            <a:prstDash val="sysDot"/>
            <a:headEnd type="none" len="sm" w="sm"/>
            <a:tailEnd type="none" len="sm" w="sm"/>
          </a:ln>
        </p:spPr>
      </p:sp>
      <p:sp>
        <p:nvSpPr>
          <p:cNvPr name="Freeform 7" id="7"/>
          <p:cNvSpPr/>
          <p:nvPr/>
        </p:nvSpPr>
        <p:spPr>
          <a:xfrm flipH="false" flipV="false" rot="0">
            <a:off x="12409222" y="774119"/>
            <a:ext cx="5031053" cy="3961954"/>
          </a:xfrm>
          <a:custGeom>
            <a:avLst/>
            <a:gdLst/>
            <a:ahLst/>
            <a:cxnLst/>
            <a:rect r="r" b="b" t="t" l="l"/>
            <a:pathLst>
              <a:path h="3961954" w="5031053">
                <a:moveTo>
                  <a:pt x="0" y="0"/>
                </a:moveTo>
                <a:lnTo>
                  <a:pt x="5031053" y="0"/>
                </a:lnTo>
                <a:lnTo>
                  <a:pt x="5031053" y="3961954"/>
                </a:lnTo>
                <a:lnTo>
                  <a:pt x="0" y="3961954"/>
                </a:lnTo>
                <a:lnTo>
                  <a:pt x="0" y="0"/>
                </a:lnTo>
                <a:close/>
              </a:path>
            </a:pathLst>
          </a:custGeom>
          <a:blipFill>
            <a:blip r:embed="rId6"/>
            <a:stretch>
              <a:fillRect l="0" t="0" r="0" b="0"/>
            </a:stretch>
          </a:blipFill>
        </p:spPr>
      </p:sp>
      <p:sp>
        <p:nvSpPr>
          <p:cNvPr name="TextBox 8" id="8"/>
          <p:cNvSpPr txBox="true"/>
          <p:nvPr/>
        </p:nvSpPr>
        <p:spPr>
          <a:xfrm rot="0">
            <a:off x="465881" y="76200"/>
            <a:ext cx="6885113" cy="916994"/>
          </a:xfrm>
          <a:prstGeom prst="rect">
            <a:avLst/>
          </a:prstGeom>
        </p:spPr>
        <p:txBody>
          <a:bodyPr anchor="t" rtlCol="false" tIns="0" lIns="0" bIns="0" rIns="0">
            <a:spAutoFit/>
          </a:bodyPr>
          <a:lstStyle/>
          <a:p>
            <a:pPr>
              <a:lnSpc>
                <a:spcPts val="6971"/>
              </a:lnSpc>
            </a:pPr>
            <a:r>
              <a:rPr lang="en-US" sz="6576">
                <a:solidFill>
                  <a:srgbClr val="112838"/>
                </a:solidFill>
                <a:latin typeface="Lazydog"/>
              </a:rPr>
              <a:t>FUTURE SCOPE</a:t>
            </a:r>
          </a:p>
        </p:txBody>
      </p:sp>
      <p:sp>
        <p:nvSpPr>
          <p:cNvPr name="TextBox 9" id="9"/>
          <p:cNvSpPr txBox="true"/>
          <p:nvPr/>
        </p:nvSpPr>
        <p:spPr>
          <a:xfrm rot="0">
            <a:off x="11954254" y="5367853"/>
            <a:ext cx="5940990" cy="3984016"/>
          </a:xfrm>
          <a:prstGeom prst="rect">
            <a:avLst/>
          </a:prstGeom>
        </p:spPr>
        <p:txBody>
          <a:bodyPr anchor="t" rtlCol="false" tIns="0" lIns="0" bIns="0" rIns="0">
            <a:spAutoFit/>
          </a:bodyPr>
          <a:lstStyle/>
          <a:p>
            <a:pPr marL="710948" indent="-355474" lvl="1">
              <a:lnSpc>
                <a:spcPts val="4610"/>
              </a:lnSpc>
              <a:buFont typeface="Arial"/>
              <a:buChar char="•"/>
            </a:pPr>
            <a:r>
              <a:rPr lang="en-US" sz="3292">
                <a:solidFill>
                  <a:srgbClr val="000000"/>
                </a:solidFill>
                <a:latin typeface="Futura Medium"/>
              </a:rPr>
              <a:t>Incorporating Human Feedback into Reinforcement Learning to enhance our fine-tuned model.</a:t>
            </a:r>
          </a:p>
          <a:p>
            <a:pPr marL="710948" indent="-355474" lvl="1">
              <a:lnSpc>
                <a:spcPts val="4610"/>
              </a:lnSpc>
              <a:buFont typeface="Arial"/>
              <a:buChar char="•"/>
            </a:pPr>
            <a:r>
              <a:rPr lang="en-US" sz="3292">
                <a:solidFill>
                  <a:srgbClr val="000000"/>
                </a:solidFill>
                <a:latin typeface="Futura Medium"/>
              </a:rPr>
              <a:t>Accelerating Inference Speed.</a:t>
            </a:r>
          </a:p>
          <a:p>
            <a:pPr>
              <a:lnSpc>
                <a:spcPts val="3490"/>
              </a:lnSpc>
            </a:pPr>
          </a:p>
        </p:txBody>
      </p:sp>
      <p:sp>
        <p:nvSpPr>
          <p:cNvPr name="TextBox 10" id="10"/>
          <p:cNvSpPr txBox="true"/>
          <p:nvPr/>
        </p:nvSpPr>
        <p:spPr>
          <a:xfrm rot="0">
            <a:off x="6906467" y="9714872"/>
            <a:ext cx="3646301" cy="226674"/>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11" id="11"/>
          <p:cNvSpPr txBox="true"/>
          <p:nvPr/>
        </p:nvSpPr>
        <p:spPr>
          <a:xfrm rot="0">
            <a:off x="465881" y="9685716"/>
            <a:ext cx="311930" cy="255785"/>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28200" y="524766"/>
            <a:ext cx="15031601" cy="971238"/>
          </a:xfrm>
          <a:prstGeom prst="rect">
            <a:avLst/>
          </a:prstGeom>
        </p:spPr>
        <p:txBody>
          <a:bodyPr anchor="t" rtlCol="false" tIns="0" lIns="0" bIns="0" rIns="0">
            <a:spAutoFit/>
          </a:bodyPr>
          <a:lstStyle/>
          <a:p>
            <a:pPr algn="ctr">
              <a:lnSpc>
                <a:spcPts val="7367"/>
              </a:lnSpc>
            </a:pPr>
            <a:r>
              <a:rPr lang="en-US" sz="6950">
                <a:solidFill>
                  <a:srgbClr val="112838"/>
                </a:solidFill>
                <a:latin typeface="Lazydog"/>
              </a:rPr>
              <a:t>THANKS AND LET'S CONNECT</a:t>
            </a:r>
          </a:p>
        </p:txBody>
      </p:sp>
      <p:grpSp>
        <p:nvGrpSpPr>
          <p:cNvPr name="Group 3" id="3"/>
          <p:cNvGrpSpPr/>
          <p:nvPr/>
        </p:nvGrpSpPr>
        <p:grpSpPr>
          <a:xfrm rot="0">
            <a:off x="1335876" y="439041"/>
            <a:ext cx="15616249" cy="9600594"/>
            <a:chOff x="0" y="0"/>
            <a:chExt cx="20821665" cy="12800792"/>
          </a:xfrm>
        </p:grpSpPr>
        <p:sp>
          <p:nvSpPr>
            <p:cNvPr name="Freeform 4" id="4"/>
            <p:cNvSpPr/>
            <p:nvPr/>
          </p:nvSpPr>
          <p:spPr>
            <a:xfrm flipH="false" flipV="false" rot="0">
              <a:off x="167273" y="1162198"/>
              <a:ext cx="1139056" cy="1848025"/>
            </a:xfrm>
            <a:custGeom>
              <a:avLst/>
              <a:gdLst/>
              <a:ahLst/>
              <a:cxnLst/>
              <a:rect r="r" b="b" t="t" l="l"/>
              <a:pathLst>
                <a:path h="1848025" w="1139056">
                  <a:moveTo>
                    <a:pt x="0" y="0"/>
                  </a:moveTo>
                  <a:lnTo>
                    <a:pt x="1139056" y="0"/>
                  </a:lnTo>
                  <a:lnTo>
                    <a:pt x="1139056" y="1848026"/>
                  </a:lnTo>
                  <a:lnTo>
                    <a:pt x="0" y="1848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6434060"/>
              <a:ext cx="1559061" cy="1848025"/>
            </a:xfrm>
            <a:custGeom>
              <a:avLst/>
              <a:gdLst/>
              <a:ahLst/>
              <a:cxnLst/>
              <a:rect r="r" b="b" t="t" l="l"/>
              <a:pathLst>
                <a:path h="1848025" w="1559061">
                  <a:moveTo>
                    <a:pt x="0" y="0"/>
                  </a:moveTo>
                  <a:lnTo>
                    <a:pt x="1559061" y="0"/>
                  </a:lnTo>
                  <a:lnTo>
                    <a:pt x="1559061" y="1848026"/>
                  </a:lnTo>
                  <a:lnTo>
                    <a:pt x="0" y="1848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15999">
              <a:off x="4591000" y="1247706"/>
              <a:ext cx="10858158" cy="10305379"/>
            </a:xfrm>
            <a:custGeom>
              <a:avLst/>
              <a:gdLst/>
              <a:ahLst/>
              <a:cxnLst/>
              <a:rect r="r" b="b" t="t" l="l"/>
              <a:pathLst>
                <a:path h="10305379" w="10858158">
                  <a:moveTo>
                    <a:pt x="0" y="0"/>
                  </a:moveTo>
                  <a:lnTo>
                    <a:pt x="10858159" y="0"/>
                  </a:lnTo>
                  <a:lnTo>
                    <a:pt x="10858159" y="10305380"/>
                  </a:lnTo>
                  <a:lnTo>
                    <a:pt x="0" y="10305380"/>
                  </a:lnTo>
                  <a:lnTo>
                    <a:pt x="0" y="0"/>
                  </a:lnTo>
                  <a:close/>
                </a:path>
              </a:pathLst>
            </a:custGeom>
            <a:blipFill>
              <a:blip r:embed="rId6">
                <a:alphaModFix amt="64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00884" y="3140399"/>
              <a:ext cx="19515336" cy="2764346"/>
            </a:xfrm>
            <a:prstGeom prst="rect">
              <a:avLst/>
            </a:prstGeom>
          </p:spPr>
          <p:txBody>
            <a:bodyPr anchor="t" rtlCol="false" tIns="0" lIns="0" bIns="0" rIns="0">
              <a:spAutoFit/>
            </a:bodyPr>
            <a:lstStyle/>
            <a:p>
              <a:pPr>
                <a:lnSpc>
                  <a:spcPts val="7139"/>
                </a:lnSpc>
              </a:pPr>
              <a:r>
                <a:rPr lang="en-US" sz="5099">
                  <a:solidFill>
                    <a:srgbClr val="112838"/>
                  </a:solidFill>
                  <a:ea typeface="Futura Bold"/>
                </a:rPr>
                <a:t>🗺️ </a:t>
              </a:r>
              <a:r>
                <a:rPr lang="en-US" sz="5099">
                  <a:solidFill>
                    <a:srgbClr val="112838"/>
                  </a:solidFill>
                  <a:latin typeface="Futura Bold"/>
                </a:rPr>
                <a:t>Have Questions? Or Just Curious?</a:t>
              </a:r>
              <a:r>
                <a:rPr lang="en-US" sz="5099">
                  <a:solidFill>
                    <a:srgbClr val="112838"/>
                  </a:solidFill>
                  <a:latin typeface="Futura"/>
                </a:rPr>
                <a:t> 🧐</a:t>
              </a:r>
            </a:p>
            <a:p>
              <a:pPr>
                <a:lnSpc>
                  <a:spcPts val="4479"/>
                </a:lnSpc>
                <a:spcBef>
                  <a:spcPct val="0"/>
                </a:spcBef>
              </a:pPr>
              <a:r>
                <a:rPr lang="en-US" sz="3199">
                  <a:solidFill>
                    <a:srgbClr val="112838"/>
                  </a:solidFill>
                  <a:latin typeface="Futura"/>
                </a:rPr>
                <a:t> Feel free to fire away! We're all ears (and data points) for your burning questions and intriguing curiosities.</a:t>
              </a:r>
            </a:p>
          </p:txBody>
        </p:sp>
        <p:sp>
          <p:nvSpPr>
            <p:cNvPr name="TextBox 8" id="8"/>
            <p:cNvSpPr txBox="true"/>
            <p:nvPr/>
          </p:nvSpPr>
          <p:spPr>
            <a:xfrm rot="0">
              <a:off x="1306329" y="8082061"/>
              <a:ext cx="19515336" cy="2764346"/>
            </a:xfrm>
            <a:prstGeom prst="rect">
              <a:avLst/>
            </a:prstGeom>
          </p:spPr>
          <p:txBody>
            <a:bodyPr anchor="t" rtlCol="false" tIns="0" lIns="0" bIns="0" rIns="0">
              <a:spAutoFit/>
            </a:bodyPr>
            <a:lstStyle/>
            <a:p>
              <a:pPr>
                <a:lnSpc>
                  <a:spcPts val="7139"/>
                </a:lnSpc>
              </a:pPr>
              <a:r>
                <a:rPr lang="en-US" sz="5099">
                  <a:solidFill>
                    <a:srgbClr val="112838"/>
                  </a:solidFill>
                  <a:ea typeface="Futura Bold"/>
                </a:rPr>
                <a:t>🚀 </a:t>
              </a:r>
              <a:r>
                <a:rPr lang="en-US" sz="5099">
                  <a:solidFill>
                    <a:srgbClr val="112838"/>
                  </a:solidFill>
                  <a:latin typeface="Futura Bold"/>
                </a:rPr>
                <a:t>Feedback is Our North Star! 🌠 </a:t>
              </a:r>
            </a:p>
            <a:p>
              <a:pPr>
                <a:lnSpc>
                  <a:spcPts val="4480"/>
                </a:lnSpc>
                <a:spcBef>
                  <a:spcPct val="0"/>
                </a:spcBef>
              </a:pPr>
              <a:r>
                <a:rPr lang="en-US" sz="3200">
                  <a:solidFill>
                    <a:srgbClr val="112838"/>
                  </a:solidFill>
                  <a:latin typeface="Futura"/>
                </a:rPr>
                <a:t>Like true explorers, we value your insights. Help us chart a course to even greater horizons by sharing your thoughts and feedback. Let's keep this adventure alive!</a:t>
              </a:r>
            </a:p>
          </p:txBody>
        </p:sp>
      </p:grpSp>
      <p:sp>
        <p:nvSpPr>
          <p:cNvPr name="Freeform 9" id="9"/>
          <p:cNvSpPr/>
          <p:nvPr/>
        </p:nvSpPr>
        <p:spPr>
          <a:xfrm flipH="false" flipV="false" rot="0">
            <a:off x="16332955" y="9606198"/>
            <a:ext cx="1650060" cy="517666"/>
          </a:xfrm>
          <a:custGeom>
            <a:avLst/>
            <a:gdLst/>
            <a:ahLst/>
            <a:cxnLst/>
            <a:rect r="r" b="b" t="t" l="l"/>
            <a:pathLst>
              <a:path h="517666" w="1650060">
                <a:moveTo>
                  <a:pt x="0" y="0"/>
                </a:moveTo>
                <a:lnTo>
                  <a:pt x="1650060" y="0"/>
                </a:lnTo>
                <a:lnTo>
                  <a:pt x="1650060" y="517666"/>
                </a:lnTo>
                <a:lnTo>
                  <a:pt x="0" y="517666"/>
                </a:lnTo>
                <a:lnTo>
                  <a:pt x="0" y="0"/>
                </a:lnTo>
                <a:close/>
              </a:path>
            </a:pathLst>
          </a:custGeom>
          <a:blipFill>
            <a:blip r:embed="rId8"/>
            <a:stretch>
              <a:fillRect l="0" t="0" r="0" b="0"/>
            </a:stretch>
          </a:blipFill>
        </p:spPr>
      </p:sp>
      <p:sp>
        <p:nvSpPr>
          <p:cNvPr name="TextBox 10" id="10"/>
          <p:cNvSpPr txBox="true"/>
          <p:nvPr/>
        </p:nvSpPr>
        <p:spPr>
          <a:xfrm rot="0">
            <a:off x="6906467" y="9714872"/>
            <a:ext cx="3646301" cy="226674"/>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11" id="11"/>
          <p:cNvSpPr txBox="true"/>
          <p:nvPr/>
        </p:nvSpPr>
        <p:spPr>
          <a:xfrm rot="0">
            <a:off x="465881" y="9685716"/>
            <a:ext cx="301002" cy="255785"/>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18</a:t>
            </a:r>
          </a:p>
        </p:txBody>
      </p:sp>
      <p:sp>
        <p:nvSpPr>
          <p:cNvPr name="AutoShape 12" id="12"/>
          <p:cNvSpPr/>
          <p:nvPr/>
        </p:nvSpPr>
        <p:spPr>
          <a:xfrm>
            <a:off x="0" y="9472848"/>
            <a:ext cx="18288000" cy="0"/>
          </a:xfrm>
          <a:prstGeom prst="line">
            <a:avLst/>
          </a:prstGeom>
          <a:ln cap="flat" w="19050">
            <a:solidFill>
              <a:srgbClr val="D9D9D9"/>
            </a:solidFill>
            <a:prstDash val="sysDot"/>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463323"/>
            <a:ext cx="18288000" cy="660541"/>
            <a:chOff x="0" y="0"/>
            <a:chExt cx="24384000" cy="880721"/>
          </a:xfrm>
        </p:grpSpPr>
        <p:sp>
          <p:nvSpPr>
            <p:cNvPr name="Freeform 3" id="3"/>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2"/>
              <a:stretch>
                <a:fillRect l="0" t="0" r="0" b="0"/>
              </a:stretch>
            </a:blipFill>
          </p:spPr>
        </p:sp>
        <p:sp>
          <p:nvSpPr>
            <p:cNvPr name="TextBox 4" id="4"/>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5" id="5"/>
            <p:cNvSpPr txBox="true"/>
            <p:nvPr/>
          </p:nvSpPr>
          <p:spPr>
            <a:xfrm rot="0">
              <a:off x="621175" y="306049"/>
              <a:ext cx="180578" cy="331610"/>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2</a:t>
              </a:r>
            </a:p>
          </p:txBody>
        </p:sp>
        <p:sp>
          <p:nvSpPr>
            <p:cNvPr name="AutoShape 6" id="6"/>
            <p:cNvSpPr/>
            <p:nvPr/>
          </p:nvSpPr>
          <p:spPr>
            <a:xfrm>
              <a:off x="0" y="12700"/>
              <a:ext cx="24384000" cy="0"/>
            </a:xfrm>
            <a:prstGeom prst="line">
              <a:avLst/>
            </a:prstGeom>
            <a:ln cap="flat" w="25400">
              <a:solidFill>
                <a:srgbClr val="D9D9D9"/>
              </a:solidFill>
              <a:prstDash val="sysDot"/>
              <a:headEnd type="none" len="sm" w="sm"/>
              <a:tailEnd type="none" len="sm" w="sm"/>
            </a:ln>
          </p:spPr>
        </p:sp>
      </p:grpSp>
      <p:grpSp>
        <p:nvGrpSpPr>
          <p:cNvPr name="Group 7" id="7"/>
          <p:cNvGrpSpPr/>
          <p:nvPr/>
        </p:nvGrpSpPr>
        <p:grpSpPr>
          <a:xfrm rot="0">
            <a:off x="1246810" y="1538142"/>
            <a:ext cx="15794380" cy="7463602"/>
            <a:chOff x="0" y="0"/>
            <a:chExt cx="21059173" cy="9951469"/>
          </a:xfrm>
        </p:grpSpPr>
        <p:grpSp>
          <p:nvGrpSpPr>
            <p:cNvPr name="Group 8" id="8"/>
            <p:cNvGrpSpPr>
              <a:grpSpLocks noChangeAspect="true"/>
            </p:cNvGrpSpPr>
            <p:nvPr/>
          </p:nvGrpSpPr>
          <p:grpSpPr>
            <a:xfrm rot="0">
              <a:off x="6206396" y="5060021"/>
              <a:ext cx="4231746" cy="4073093"/>
              <a:chOff x="30480" y="591820"/>
              <a:chExt cx="12736830" cy="12259310"/>
            </a:xfrm>
          </p:grpSpPr>
          <p:sp>
            <p:nvSpPr>
              <p:cNvPr name="Freeform 9" id="9"/>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3"/>
                <a:stretch>
                  <a:fillRect l="-243" t="-9431" r="243" b="837"/>
                </a:stretch>
              </a:blipFill>
            </p:spPr>
          </p:sp>
        </p:grpSp>
        <p:sp>
          <p:nvSpPr>
            <p:cNvPr name="Freeform 10" id="10"/>
            <p:cNvSpPr/>
            <p:nvPr/>
          </p:nvSpPr>
          <p:spPr>
            <a:xfrm flipH="false" flipV="false" rot="0">
              <a:off x="13800073" y="0"/>
              <a:ext cx="2672594" cy="2672594"/>
            </a:xfrm>
            <a:custGeom>
              <a:avLst/>
              <a:gdLst/>
              <a:ahLst/>
              <a:cxnLst/>
              <a:rect r="r" b="b" t="t" l="l"/>
              <a:pathLst>
                <a:path h="2672594" w="2672594">
                  <a:moveTo>
                    <a:pt x="0" y="0"/>
                  </a:moveTo>
                  <a:lnTo>
                    <a:pt x="2672594" y="0"/>
                  </a:lnTo>
                  <a:lnTo>
                    <a:pt x="2672594" y="2672594"/>
                  </a:lnTo>
                  <a:lnTo>
                    <a:pt x="0" y="2672594"/>
                  </a:lnTo>
                  <a:lnTo>
                    <a:pt x="0" y="0"/>
                  </a:lnTo>
                  <a:close/>
                </a:path>
              </a:pathLst>
            </a:custGeom>
            <a:blipFill>
              <a:blip r:embed="rId4"/>
              <a:stretch>
                <a:fillRect l="0" t="0" r="0" b="0"/>
              </a:stretch>
            </a:blipFill>
          </p:spPr>
        </p:sp>
        <p:sp>
          <p:nvSpPr>
            <p:cNvPr name="Freeform 11" id="11"/>
            <p:cNvSpPr/>
            <p:nvPr/>
          </p:nvSpPr>
          <p:spPr>
            <a:xfrm flipH="false" flipV="false" rot="0">
              <a:off x="4635152" y="57140"/>
              <a:ext cx="2558315" cy="2558315"/>
            </a:xfrm>
            <a:custGeom>
              <a:avLst/>
              <a:gdLst/>
              <a:ahLst/>
              <a:cxnLst/>
              <a:rect r="r" b="b" t="t" l="l"/>
              <a:pathLst>
                <a:path h="2558315" w="2558315">
                  <a:moveTo>
                    <a:pt x="0" y="0"/>
                  </a:moveTo>
                  <a:lnTo>
                    <a:pt x="2558315" y="0"/>
                  </a:lnTo>
                  <a:lnTo>
                    <a:pt x="2558315" y="2558315"/>
                  </a:lnTo>
                  <a:lnTo>
                    <a:pt x="0" y="2558315"/>
                  </a:lnTo>
                  <a:lnTo>
                    <a:pt x="0" y="0"/>
                  </a:lnTo>
                  <a:close/>
                </a:path>
              </a:pathLst>
            </a:custGeom>
            <a:blipFill>
              <a:blip r:embed="rId5"/>
              <a:stretch>
                <a:fillRect l="0" t="0" r="0" b="0"/>
              </a:stretch>
            </a:blipFill>
          </p:spPr>
        </p:sp>
        <p:grpSp>
          <p:nvGrpSpPr>
            <p:cNvPr name="Group 12" id="12"/>
            <p:cNvGrpSpPr>
              <a:grpSpLocks noChangeAspect="true"/>
            </p:cNvGrpSpPr>
            <p:nvPr/>
          </p:nvGrpSpPr>
          <p:grpSpPr>
            <a:xfrm rot="0">
              <a:off x="6440328" y="1052672"/>
              <a:ext cx="4163442" cy="4007349"/>
              <a:chOff x="30480" y="591820"/>
              <a:chExt cx="12736830" cy="12259310"/>
            </a:xfrm>
          </p:grpSpPr>
          <p:sp>
            <p:nvSpPr>
              <p:cNvPr name="Freeform 13" id="13"/>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6"/>
                <a:stretch>
                  <a:fillRect l="-243" t="-5134" r="243" b="-3460"/>
                </a:stretch>
              </a:blipFill>
            </p:spPr>
          </p:sp>
        </p:grpSp>
        <p:grpSp>
          <p:nvGrpSpPr>
            <p:cNvPr name="Group 14" id="14"/>
            <p:cNvGrpSpPr>
              <a:grpSpLocks noChangeAspect="true"/>
            </p:cNvGrpSpPr>
            <p:nvPr/>
          </p:nvGrpSpPr>
          <p:grpSpPr>
            <a:xfrm rot="0">
              <a:off x="10672074" y="1036511"/>
              <a:ext cx="4163442" cy="4007349"/>
              <a:chOff x="30480" y="591820"/>
              <a:chExt cx="12736830" cy="12259310"/>
            </a:xfrm>
          </p:grpSpPr>
          <p:sp>
            <p:nvSpPr>
              <p:cNvPr name="Freeform 15" id="15"/>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7"/>
                <a:stretch>
                  <a:fillRect l="-7097" t="-5134" r="-258" b="-11448"/>
                </a:stretch>
              </a:blipFill>
            </p:spPr>
          </p:sp>
        </p:grpSp>
        <p:grpSp>
          <p:nvGrpSpPr>
            <p:cNvPr name="Group 16" id="16"/>
            <p:cNvGrpSpPr>
              <a:grpSpLocks noChangeAspect="true"/>
            </p:cNvGrpSpPr>
            <p:nvPr/>
          </p:nvGrpSpPr>
          <p:grpSpPr>
            <a:xfrm rot="0">
              <a:off x="10475868" y="5060021"/>
              <a:ext cx="4231746" cy="4073093"/>
              <a:chOff x="30480" y="591820"/>
              <a:chExt cx="12736830" cy="12259310"/>
            </a:xfrm>
          </p:grpSpPr>
          <p:sp>
            <p:nvSpPr>
              <p:cNvPr name="Freeform 17" id="17"/>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8"/>
                <a:stretch>
                  <a:fillRect l="-243" t="-9431" r="243" b="837"/>
                </a:stretch>
              </a:blipFill>
            </p:spPr>
          </p:sp>
        </p:grpSp>
        <p:sp>
          <p:nvSpPr>
            <p:cNvPr name="Freeform 18" id="18"/>
            <p:cNvSpPr/>
            <p:nvPr/>
          </p:nvSpPr>
          <p:spPr>
            <a:xfrm flipH="false" flipV="false" rot="0">
              <a:off x="13979549" y="7556649"/>
              <a:ext cx="2394820" cy="2394820"/>
            </a:xfrm>
            <a:custGeom>
              <a:avLst/>
              <a:gdLst/>
              <a:ahLst/>
              <a:cxnLst/>
              <a:rect r="r" b="b" t="t" l="l"/>
              <a:pathLst>
                <a:path h="2394820" w="2394820">
                  <a:moveTo>
                    <a:pt x="0" y="0"/>
                  </a:moveTo>
                  <a:lnTo>
                    <a:pt x="2394820" y="0"/>
                  </a:lnTo>
                  <a:lnTo>
                    <a:pt x="2394820" y="2394820"/>
                  </a:lnTo>
                  <a:lnTo>
                    <a:pt x="0" y="2394820"/>
                  </a:lnTo>
                  <a:lnTo>
                    <a:pt x="0" y="0"/>
                  </a:lnTo>
                  <a:close/>
                </a:path>
              </a:pathLst>
            </a:custGeom>
            <a:blipFill>
              <a:blip r:embed="rId9"/>
              <a:stretch>
                <a:fillRect l="0" t="0" r="0" b="0"/>
              </a:stretch>
            </a:blipFill>
          </p:spPr>
        </p:sp>
        <p:sp>
          <p:nvSpPr>
            <p:cNvPr name="Freeform 19" id="19"/>
            <p:cNvSpPr/>
            <p:nvPr/>
          </p:nvSpPr>
          <p:spPr>
            <a:xfrm flipH="false" flipV="false" rot="0">
              <a:off x="4955735" y="7556649"/>
              <a:ext cx="1547823" cy="2052708"/>
            </a:xfrm>
            <a:custGeom>
              <a:avLst/>
              <a:gdLst/>
              <a:ahLst/>
              <a:cxnLst/>
              <a:rect r="r" b="b" t="t" l="l"/>
              <a:pathLst>
                <a:path h="2052708" w="1547823">
                  <a:moveTo>
                    <a:pt x="0" y="0"/>
                  </a:moveTo>
                  <a:lnTo>
                    <a:pt x="1547823" y="0"/>
                  </a:lnTo>
                  <a:lnTo>
                    <a:pt x="1547823" y="2052707"/>
                  </a:lnTo>
                  <a:lnTo>
                    <a:pt x="0" y="2052707"/>
                  </a:lnTo>
                  <a:lnTo>
                    <a:pt x="0" y="0"/>
                  </a:lnTo>
                  <a:close/>
                </a:path>
              </a:pathLst>
            </a:custGeom>
            <a:blipFill>
              <a:blip r:embed="rId10"/>
              <a:stretch>
                <a:fillRect l="0" t="0" r="0" b="0"/>
              </a:stretch>
            </a:blipFill>
          </p:spPr>
        </p:sp>
        <p:sp>
          <p:nvSpPr>
            <p:cNvPr name="TextBox 20" id="20"/>
            <p:cNvSpPr txBox="true"/>
            <p:nvPr/>
          </p:nvSpPr>
          <p:spPr>
            <a:xfrm rot="0">
              <a:off x="0" y="2510680"/>
              <a:ext cx="5977540" cy="2177373"/>
            </a:xfrm>
            <a:prstGeom prst="rect">
              <a:avLst/>
            </a:prstGeom>
          </p:spPr>
          <p:txBody>
            <a:bodyPr anchor="t" rtlCol="false" tIns="0" lIns="0" bIns="0" rIns="0">
              <a:spAutoFit/>
            </a:bodyPr>
            <a:lstStyle/>
            <a:p>
              <a:pPr algn="r">
                <a:lnSpc>
                  <a:spcPts val="3290"/>
                </a:lnSpc>
              </a:pPr>
              <a:r>
                <a:rPr lang="en-US" sz="2193" spc="-54">
                  <a:solidFill>
                    <a:srgbClr val="112838"/>
                  </a:solidFill>
                  <a:latin typeface="Futura Bold"/>
                </a:rPr>
                <a:t> Aaditya Verma, </a:t>
              </a:r>
              <a:r>
                <a:rPr lang="en-US" sz="2193" spc="-54">
                  <a:solidFill>
                    <a:srgbClr val="112838"/>
                  </a:solidFill>
                  <a:latin typeface="Futura"/>
                </a:rPr>
                <a:t>akin to </a:t>
              </a:r>
              <a:r>
                <a:rPr lang="en-US" sz="2193" spc="-54">
                  <a:solidFill>
                    <a:srgbClr val="112838"/>
                  </a:solidFill>
                  <a:latin typeface="Futura Bold"/>
                </a:rPr>
                <a:t>Mother Earth</a:t>
              </a:r>
              <a:r>
                <a:rPr lang="en-US" sz="2193" spc="-54">
                  <a:solidFill>
                    <a:srgbClr val="112838"/>
                  </a:solidFill>
                  <a:latin typeface="Futura"/>
                </a:rPr>
                <a:t> in Moana, nurtured us with guidance and wisdom throughout our voyage of Innovation.</a:t>
              </a:r>
            </a:p>
          </p:txBody>
        </p:sp>
        <p:sp>
          <p:nvSpPr>
            <p:cNvPr name="TextBox 21" id="21"/>
            <p:cNvSpPr txBox="true"/>
            <p:nvPr/>
          </p:nvSpPr>
          <p:spPr>
            <a:xfrm rot="0">
              <a:off x="0" y="5965018"/>
              <a:ext cx="5977540" cy="2177269"/>
            </a:xfrm>
            <a:prstGeom prst="rect">
              <a:avLst/>
            </a:prstGeom>
          </p:spPr>
          <p:txBody>
            <a:bodyPr anchor="t" rtlCol="false" tIns="0" lIns="0" bIns="0" rIns="0">
              <a:spAutoFit/>
            </a:bodyPr>
            <a:lstStyle/>
            <a:p>
              <a:pPr algn="r">
                <a:lnSpc>
                  <a:spcPts val="3290"/>
                </a:lnSpc>
              </a:pPr>
              <a:r>
                <a:rPr lang="en-US" sz="2193" spc="-54">
                  <a:solidFill>
                    <a:srgbClr val="112838"/>
                  </a:solidFill>
                  <a:latin typeface="Futura Bold"/>
                </a:rPr>
                <a:t>Roshan, </a:t>
              </a:r>
              <a:r>
                <a:rPr lang="en-US" sz="2193" spc="-54">
                  <a:solidFill>
                    <a:srgbClr val="112838"/>
                  </a:solidFill>
                  <a:latin typeface="Futura"/>
                </a:rPr>
                <a:t>our guiding </a:t>
              </a:r>
              <a:r>
                <a:rPr lang="en-US" sz="2193" spc="-54">
                  <a:solidFill>
                    <a:srgbClr val="112838"/>
                  </a:solidFill>
                  <a:latin typeface="Futura Bold"/>
                </a:rPr>
                <a:t>Heihei,</a:t>
              </a:r>
              <a:r>
                <a:rPr lang="en-US" sz="2193" spc="-54">
                  <a:solidFill>
                    <a:srgbClr val="112838"/>
                  </a:solidFill>
                  <a:latin typeface="Futura"/>
                </a:rPr>
                <a:t> expertly , build the dataset evaluated and brought us together, leading our team with a spirited touch.</a:t>
              </a:r>
            </a:p>
          </p:txBody>
        </p:sp>
        <p:sp>
          <p:nvSpPr>
            <p:cNvPr name="TextBox 22" id="22"/>
            <p:cNvSpPr txBox="true"/>
            <p:nvPr/>
          </p:nvSpPr>
          <p:spPr>
            <a:xfrm rot="0">
              <a:off x="14648507" y="2510680"/>
              <a:ext cx="5977540" cy="2177373"/>
            </a:xfrm>
            <a:prstGeom prst="rect">
              <a:avLst/>
            </a:prstGeom>
          </p:spPr>
          <p:txBody>
            <a:bodyPr anchor="t" rtlCol="false" tIns="0" lIns="0" bIns="0" rIns="0">
              <a:spAutoFit/>
            </a:bodyPr>
            <a:lstStyle/>
            <a:p>
              <a:pPr algn="just">
                <a:lnSpc>
                  <a:spcPts val="3290"/>
                </a:lnSpc>
              </a:pPr>
              <a:r>
                <a:rPr lang="en-US" sz="2193" spc="-54">
                  <a:solidFill>
                    <a:srgbClr val="112838"/>
                  </a:solidFill>
                  <a:latin typeface="Futura Bold"/>
                </a:rPr>
                <a:t>Pawan, </a:t>
              </a:r>
              <a:r>
                <a:rPr lang="en-US" sz="2193" spc="-54">
                  <a:solidFill>
                    <a:srgbClr val="112838"/>
                  </a:solidFill>
                  <a:latin typeface="Futura"/>
                </a:rPr>
                <a:t>our coding maestro like </a:t>
              </a:r>
              <a:r>
                <a:rPr lang="en-US" sz="2193" spc="-54">
                  <a:solidFill>
                    <a:srgbClr val="112838"/>
                  </a:solidFill>
                  <a:latin typeface="Futura Bold"/>
                </a:rPr>
                <a:t>Maui,</a:t>
              </a:r>
              <a:r>
                <a:rPr lang="en-US" sz="2193" spc="-54">
                  <a:solidFill>
                    <a:srgbClr val="112838"/>
                  </a:solidFill>
                  <a:latin typeface="Futura"/>
                </a:rPr>
                <a:t> infused enthusiasm and expertise, breathing life into our project with creative code.</a:t>
              </a:r>
            </a:p>
          </p:txBody>
        </p:sp>
        <p:sp>
          <p:nvSpPr>
            <p:cNvPr name="TextBox 23" id="23"/>
            <p:cNvSpPr txBox="true"/>
            <p:nvPr/>
          </p:nvSpPr>
          <p:spPr>
            <a:xfrm rot="0">
              <a:off x="14707614" y="5566124"/>
              <a:ext cx="6351559" cy="2177373"/>
            </a:xfrm>
            <a:prstGeom prst="rect">
              <a:avLst/>
            </a:prstGeom>
          </p:spPr>
          <p:txBody>
            <a:bodyPr anchor="t" rtlCol="false" tIns="0" lIns="0" bIns="0" rIns="0">
              <a:spAutoFit/>
            </a:bodyPr>
            <a:lstStyle/>
            <a:p>
              <a:pPr algn="just">
                <a:lnSpc>
                  <a:spcPts val="3290"/>
                </a:lnSpc>
              </a:pPr>
              <a:r>
                <a:rPr lang="en-US" sz="2193" spc="-54">
                  <a:solidFill>
                    <a:srgbClr val="112838"/>
                  </a:solidFill>
                  <a:latin typeface="Futura Bold"/>
                </a:rPr>
                <a:t>Hiteshi, </a:t>
              </a:r>
              <a:r>
                <a:rPr lang="en-US" sz="2193" spc="-54">
                  <a:solidFill>
                    <a:srgbClr val="112838"/>
                  </a:solidFill>
                  <a:latin typeface="Futura"/>
                </a:rPr>
                <a:t>akin to</a:t>
              </a:r>
              <a:r>
                <a:rPr lang="en-US" sz="2193" spc="-54">
                  <a:solidFill>
                    <a:srgbClr val="112838"/>
                  </a:solidFill>
                  <a:latin typeface="Futura Bold"/>
                </a:rPr>
                <a:t> Moana</a:t>
              </a:r>
              <a:r>
                <a:rPr lang="en-US" sz="2193" spc="-54">
                  <a:solidFill>
                    <a:srgbClr val="112838"/>
                  </a:solidFill>
                  <a:latin typeface="Futura"/>
                </a:rPr>
                <a:t>, embarked on the journey as the fearless navigator, guiding the team through challenges and pioneering Innovation.</a:t>
              </a:r>
            </a:p>
          </p:txBody>
        </p:sp>
      </p:grpSp>
      <p:sp>
        <p:nvSpPr>
          <p:cNvPr name="Freeform 24" id="24"/>
          <p:cNvSpPr/>
          <p:nvPr/>
        </p:nvSpPr>
        <p:spPr>
          <a:xfrm flipH="false" flipV="false" rot="2771232">
            <a:off x="-867608" y="-482697"/>
            <a:ext cx="3379853" cy="4041678"/>
          </a:xfrm>
          <a:custGeom>
            <a:avLst/>
            <a:gdLst/>
            <a:ahLst/>
            <a:cxnLst/>
            <a:rect r="r" b="b" t="t" l="l"/>
            <a:pathLst>
              <a:path h="4041678" w="3379853">
                <a:moveTo>
                  <a:pt x="0" y="0"/>
                </a:moveTo>
                <a:lnTo>
                  <a:pt x="3379853" y="0"/>
                </a:lnTo>
                <a:lnTo>
                  <a:pt x="3379853" y="4041678"/>
                </a:lnTo>
                <a:lnTo>
                  <a:pt x="0" y="40416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3750031" y="294501"/>
            <a:ext cx="10787938" cy="1243640"/>
          </a:xfrm>
          <a:prstGeom prst="rect">
            <a:avLst/>
          </a:prstGeom>
        </p:spPr>
        <p:txBody>
          <a:bodyPr anchor="t" rtlCol="false" tIns="0" lIns="0" bIns="0" rIns="0">
            <a:spAutoFit/>
          </a:bodyPr>
          <a:lstStyle/>
          <a:p>
            <a:pPr algn="ctr">
              <a:lnSpc>
                <a:spcPts val="9407"/>
              </a:lnSpc>
            </a:pPr>
            <a:r>
              <a:rPr lang="en-US" sz="8874">
                <a:solidFill>
                  <a:srgbClr val="112838"/>
                </a:solidFill>
                <a:latin typeface="Lazydog"/>
              </a:rPr>
              <a:t>THE DREAM TEAM</a:t>
            </a:r>
          </a:p>
        </p:txBody>
      </p:sp>
      <p:grpSp>
        <p:nvGrpSpPr>
          <p:cNvPr name="Group 26" id="26"/>
          <p:cNvGrpSpPr/>
          <p:nvPr/>
        </p:nvGrpSpPr>
        <p:grpSpPr>
          <a:xfrm rot="0">
            <a:off x="2214580" y="8138986"/>
            <a:ext cx="13858841" cy="1224686"/>
            <a:chOff x="0" y="0"/>
            <a:chExt cx="18478454" cy="1632914"/>
          </a:xfrm>
        </p:grpSpPr>
        <p:sp>
          <p:nvSpPr>
            <p:cNvPr name="Freeform 27" id="27"/>
            <p:cNvSpPr/>
            <p:nvPr/>
          </p:nvSpPr>
          <p:spPr>
            <a:xfrm flipH="false" flipV="false" rot="0">
              <a:off x="17319493" y="0"/>
              <a:ext cx="1158962" cy="1632914"/>
            </a:xfrm>
            <a:custGeom>
              <a:avLst/>
              <a:gdLst/>
              <a:ahLst/>
              <a:cxnLst/>
              <a:rect r="r" b="b" t="t" l="l"/>
              <a:pathLst>
                <a:path h="1632914" w="1158962">
                  <a:moveTo>
                    <a:pt x="0" y="0"/>
                  </a:moveTo>
                  <a:lnTo>
                    <a:pt x="1158961" y="0"/>
                  </a:lnTo>
                  <a:lnTo>
                    <a:pt x="1158961" y="1632914"/>
                  </a:lnTo>
                  <a:lnTo>
                    <a:pt x="0" y="1632914"/>
                  </a:lnTo>
                  <a:lnTo>
                    <a:pt x="0" y="0"/>
                  </a:lnTo>
                  <a:close/>
                </a:path>
              </a:pathLst>
            </a:custGeom>
            <a:blipFill>
              <a:blip r:embed="rId13"/>
              <a:stretch>
                <a:fillRect l="0" t="0" r="0" b="0"/>
              </a:stretch>
            </a:blipFill>
          </p:spPr>
        </p:sp>
        <p:sp>
          <p:nvSpPr>
            <p:cNvPr name="TextBox 28" id="28"/>
            <p:cNvSpPr txBox="true"/>
            <p:nvPr/>
          </p:nvSpPr>
          <p:spPr>
            <a:xfrm rot="0">
              <a:off x="0" y="899518"/>
              <a:ext cx="17717959" cy="733396"/>
            </a:xfrm>
            <a:prstGeom prst="rect">
              <a:avLst/>
            </a:prstGeom>
          </p:spPr>
          <p:txBody>
            <a:bodyPr anchor="t" rtlCol="false" tIns="0" lIns="0" bIns="0" rIns="0">
              <a:spAutoFit/>
            </a:bodyPr>
            <a:lstStyle/>
            <a:p>
              <a:pPr>
                <a:lnSpc>
                  <a:spcPts val="4200"/>
                </a:lnSpc>
              </a:pPr>
              <a:r>
                <a:rPr lang="en-US" sz="3000">
                  <a:solidFill>
                    <a:srgbClr val="000000"/>
                  </a:solidFill>
                  <a:latin typeface="Futura Bold"/>
                </a:rPr>
                <a:t>PS: </a:t>
              </a:r>
              <a:r>
                <a:rPr lang="en-US" sz="3000">
                  <a:solidFill>
                    <a:srgbClr val="000000"/>
                  </a:solidFill>
                  <a:latin typeface="Futura"/>
                </a:rPr>
                <a:t>Special thanks to our business sponsor,</a:t>
              </a:r>
              <a:r>
                <a:rPr lang="en-US" sz="3000">
                  <a:solidFill>
                    <a:srgbClr val="000000"/>
                  </a:solidFill>
                  <a:latin typeface="Futura Bold"/>
                </a:rPr>
                <a:t> Prasad</a:t>
              </a:r>
              <a:r>
                <a:rPr lang="en-US" sz="3000">
                  <a:solidFill>
                    <a:srgbClr val="000000"/>
                  </a:solidFill>
                  <a:latin typeface="Futura"/>
                </a:rPr>
                <a:t>, for his unwavering support.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8867174">
            <a:off x="2303109" y="-266481"/>
            <a:ext cx="12853017" cy="9113958"/>
          </a:xfrm>
          <a:custGeom>
            <a:avLst/>
            <a:gdLst/>
            <a:ahLst/>
            <a:cxnLst/>
            <a:rect r="r" b="b" t="t" l="l"/>
            <a:pathLst>
              <a:path h="9113958" w="12853017">
                <a:moveTo>
                  <a:pt x="0" y="0"/>
                </a:moveTo>
                <a:lnTo>
                  <a:pt x="12853017" y="0"/>
                </a:lnTo>
                <a:lnTo>
                  <a:pt x="12853017" y="9113958"/>
                </a:lnTo>
                <a:lnTo>
                  <a:pt x="0" y="91139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07181" y="171244"/>
            <a:ext cx="10787938" cy="1306472"/>
          </a:xfrm>
          <a:prstGeom prst="rect">
            <a:avLst/>
          </a:prstGeom>
        </p:spPr>
        <p:txBody>
          <a:bodyPr anchor="t" rtlCol="false" tIns="0" lIns="0" bIns="0" rIns="0">
            <a:spAutoFit/>
          </a:bodyPr>
          <a:lstStyle/>
          <a:p>
            <a:pPr algn="ctr">
              <a:lnSpc>
                <a:spcPts val="9831"/>
              </a:lnSpc>
            </a:pPr>
            <a:r>
              <a:rPr lang="en-US" sz="9274">
                <a:solidFill>
                  <a:srgbClr val="112838"/>
                </a:solidFill>
                <a:latin typeface="Lazydog"/>
              </a:rPr>
              <a:t>THE ROADMAP</a:t>
            </a:r>
          </a:p>
        </p:txBody>
      </p:sp>
      <p:sp>
        <p:nvSpPr>
          <p:cNvPr name="Freeform 4" id="4"/>
          <p:cNvSpPr/>
          <p:nvPr/>
        </p:nvSpPr>
        <p:spPr>
          <a:xfrm flipH="false" flipV="false" rot="0">
            <a:off x="13786176" y="-1646184"/>
            <a:ext cx="5414911" cy="3061886"/>
          </a:xfrm>
          <a:custGeom>
            <a:avLst/>
            <a:gdLst/>
            <a:ahLst/>
            <a:cxnLst/>
            <a:rect r="r" b="b" t="t" l="l"/>
            <a:pathLst>
              <a:path h="3061886" w="5414911">
                <a:moveTo>
                  <a:pt x="0" y="0"/>
                </a:moveTo>
                <a:lnTo>
                  <a:pt x="5414911" y="0"/>
                </a:lnTo>
                <a:lnTo>
                  <a:pt x="5414911" y="3061886"/>
                </a:lnTo>
                <a:lnTo>
                  <a:pt x="0" y="3061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661238" y="8216144"/>
            <a:ext cx="3013650" cy="980966"/>
          </a:xfrm>
          <a:prstGeom prst="rect">
            <a:avLst/>
          </a:prstGeom>
        </p:spPr>
        <p:txBody>
          <a:bodyPr anchor="t" rtlCol="false" tIns="0" lIns="0" bIns="0" rIns="0">
            <a:spAutoFit/>
          </a:bodyPr>
          <a:lstStyle/>
          <a:p>
            <a:pPr algn="ctr">
              <a:lnSpc>
                <a:spcPts val="3754"/>
              </a:lnSpc>
            </a:pPr>
            <a:r>
              <a:rPr lang="en-US" sz="2502" spc="-62">
                <a:solidFill>
                  <a:srgbClr val="112838"/>
                </a:solidFill>
                <a:latin typeface="Futura Ultra-Bold"/>
              </a:rPr>
              <a:t>Selecting the </a:t>
            </a:r>
          </a:p>
          <a:p>
            <a:pPr algn="ctr">
              <a:lnSpc>
                <a:spcPts val="3754"/>
              </a:lnSpc>
            </a:pPr>
            <a:r>
              <a:rPr lang="en-US" sz="2502" spc="-62">
                <a:solidFill>
                  <a:srgbClr val="112838"/>
                </a:solidFill>
                <a:latin typeface="Futura Ultra-Bold"/>
              </a:rPr>
              <a:t>Base Model</a:t>
            </a:r>
          </a:p>
        </p:txBody>
      </p:sp>
      <p:sp>
        <p:nvSpPr>
          <p:cNvPr name="TextBox 6" id="6"/>
          <p:cNvSpPr txBox="true"/>
          <p:nvPr/>
        </p:nvSpPr>
        <p:spPr>
          <a:xfrm rot="0">
            <a:off x="11628266" y="8263823"/>
            <a:ext cx="3013650" cy="504716"/>
          </a:xfrm>
          <a:prstGeom prst="rect">
            <a:avLst/>
          </a:prstGeom>
        </p:spPr>
        <p:txBody>
          <a:bodyPr anchor="t" rtlCol="false" tIns="0" lIns="0" bIns="0" rIns="0">
            <a:spAutoFit/>
          </a:bodyPr>
          <a:lstStyle/>
          <a:p>
            <a:pPr algn="ctr">
              <a:lnSpc>
                <a:spcPts val="3754"/>
              </a:lnSpc>
            </a:pPr>
            <a:r>
              <a:rPr lang="en-US" sz="2502" spc="-62">
                <a:solidFill>
                  <a:srgbClr val="112838"/>
                </a:solidFill>
                <a:latin typeface="Futura Ultra-Bold"/>
              </a:rPr>
              <a:t>Fine Tuning</a:t>
            </a:r>
          </a:p>
        </p:txBody>
      </p:sp>
      <p:grpSp>
        <p:nvGrpSpPr>
          <p:cNvPr name="Group 7" id="7"/>
          <p:cNvGrpSpPr>
            <a:grpSpLocks noChangeAspect="true"/>
          </p:cNvGrpSpPr>
          <p:nvPr/>
        </p:nvGrpSpPr>
        <p:grpSpPr>
          <a:xfrm rot="0">
            <a:off x="117538" y="1433802"/>
            <a:ext cx="2778575" cy="3354296"/>
            <a:chOff x="0" y="0"/>
            <a:chExt cx="6350000" cy="7665720"/>
          </a:xfrm>
        </p:grpSpPr>
        <p:sp>
          <p:nvSpPr>
            <p:cNvPr name="Freeform 8" id="8"/>
            <p:cNvSpPr/>
            <p:nvPr/>
          </p:nvSpPr>
          <p:spPr>
            <a:xfrm flipH="false" flipV="false" rot="0">
              <a:off x="-309880" y="-309880"/>
              <a:ext cx="6969760" cy="7975600"/>
            </a:xfrm>
            <a:custGeom>
              <a:avLst/>
              <a:gdLst/>
              <a:ahLst/>
              <a:cxnLst/>
              <a:rect r="r" b="b" t="t" l="l"/>
              <a:pathLst>
                <a:path h="7975600" w="696976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B72F2A"/>
            </a:solidFill>
          </p:spPr>
        </p:sp>
        <p:sp>
          <p:nvSpPr>
            <p:cNvPr name="Freeform 9" id="9"/>
            <p:cNvSpPr/>
            <p:nvPr/>
          </p:nvSpPr>
          <p:spPr>
            <a:xfrm flipH="false" flipV="false" rot="0">
              <a:off x="246063" y="380308"/>
              <a:ext cx="5895974" cy="5627483"/>
            </a:xfrm>
            <a:custGeom>
              <a:avLst/>
              <a:gdLst/>
              <a:ahLst/>
              <a:cxnLst/>
              <a:rect r="r" b="b" t="t" l="l"/>
              <a:pathLst>
                <a:path h="5627483" w="5895974">
                  <a:moveTo>
                    <a:pt x="2947987" y="4502"/>
                  </a:moveTo>
                  <a:cubicBezTo>
                    <a:pt x="1941349" y="0"/>
                    <a:pt x="1009246" y="534451"/>
                    <a:pt x="504623" y="1405483"/>
                  </a:cubicBezTo>
                  <a:cubicBezTo>
                    <a:pt x="0" y="2276514"/>
                    <a:pt x="0" y="3350970"/>
                    <a:pt x="504623" y="4222001"/>
                  </a:cubicBezTo>
                  <a:cubicBezTo>
                    <a:pt x="1009246" y="5093032"/>
                    <a:pt x="1941349" y="5627483"/>
                    <a:pt x="2947987" y="5622982"/>
                  </a:cubicBezTo>
                  <a:cubicBezTo>
                    <a:pt x="3954625" y="5627483"/>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6"/>
              <a:stretch>
                <a:fillRect l="-49553" t="0" r="-49553" b="0"/>
              </a:stretch>
            </a:blipFill>
          </p:spPr>
        </p:sp>
      </p:grpSp>
      <p:grpSp>
        <p:nvGrpSpPr>
          <p:cNvPr name="Group 10" id="10"/>
          <p:cNvGrpSpPr>
            <a:grpSpLocks noChangeAspect="true"/>
          </p:cNvGrpSpPr>
          <p:nvPr/>
        </p:nvGrpSpPr>
        <p:grpSpPr>
          <a:xfrm rot="0">
            <a:off x="3778776" y="4879303"/>
            <a:ext cx="2778575" cy="3354296"/>
            <a:chOff x="0" y="0"/>
            <a:chExt cx="6350000" cy="7665720"/>
          </a:xfrm>
        </p:grpSpPr>
        <p:sp>
          <p:nvSpPr>
            <p:cNvPr name="Freeform 11" id="11"/>
            <p:cNvSpPr/>
            <p:nvPr/>
          </p:nvSpPr>
          <p:spPr>
            <a:xfrm flipH="false" flipV="false" rot="0">
              <a:off x="-309880" y="-309880"/>
              <a:ext cx="6969760" cy="7975600"/>
            </a:xfrm>
            <a:custGeom>
              <a:avLst/>
              <a:gdLst/>
              <a:ahLst/>
              <a:cxnLst/>
              <a:rect r="r" b="b" t="t" l="l"/>
              <a:pathLst>
                <a:path h="7975600" w="696976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006193"/>
            </a:solidFill>
          </p:spPr>
        </p:sp>
        <p:sp>
          <p:nvSpPr>
            <p:cNvPr name="Freeform 12" id="12"/>
            <p:cNvSpPr/>
            <p:nvPr/>
          </p:nvSpPr>
          <p:spPr>
            <a:xfrm flipH="false" flipV="false" rot="0">
              <a:off x="246063" y="380308"/>
              <a:ext cx="5895974" cy="5627483"/>
            </a:xfrm>
            <a:custGeom>
              <a:avLst/>
              <a:gdLst/>
              <a:ahLst/>
              <a:cxnLst/>
              <a:rect r="r" b="b" t="t" l="l"/>
              <a:pathLst>
                <a:path h="5627483" w="5895974">
                  <a:moveTo>
                    <a:pt x="2947987" y="4502"/>
                  </a:moveTo>
                  <a:cubicBezTo>
                    <a:pt x="1941349" y="0"/>
                    <a:pt x="1009246" y="534451"/>
                    <a:pt x="504623" y="1405483"/>
                  </a:cubicBezTo>
                  <a:cubicBezTo>
                    <a:pt x="0" y="2276514"/>
                    <a:pt x="0" y="3350970"/>
                    <a:pt x="504623" y="4222001"/>
                  </a:cubicBezTo>
                  <a:cubicBezTo>
                    <a:pt x="1009246" y="5093032"/>
                    <a:pt x="1941349" y="5627483"/>
                    <a:pt x="2947987" y="5622982"/>
                  </a:cubicBezTo>
                  <a:cubicBezTo>
                    <a:pt x="3954625" y="5627483"/>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7"/>
              <a:stretch>
                <a:fillRect l="223" t="0" r="223" b="0"/>
              </a:stretch>
            </a:blipFill>
          </p:spPr>
        </p:sp>
      </p:grpSp>
      <p:grpSp>
        <p:nvGrpSpPr>
          <p:cNvPr name="Group 13" id="13"/>
          <p:cNvGrpSpPr>
            <a:grpSpLocks noChangeAspect="true"/>
          </p:cNvGrpSpPr>
          <p:nvPr/>
        </p:nvGrpSpPr>
        <p:grpSpPr>
          <a:xfrm rot="0">
            <a:off x="11745803" y="4879303"/>
            <a:ext cx="2778575" cy="3354296"/>
            <a:chOff x="0" y="0"/>
            <a:chExt cx="6350000" cy="7665720"/>
          </a:xfrm>
        </p:grpSpPr>
        <p:sp>
          <p:nvSpPr>
            <p:cNvPr name="Freeform 14" id="14"/>
            <p:cNvSpPr/>
            <p:nvPr/>
          </p:nvSpPr>
          <p:spPr>
            <a:xfrm flipH="false" flipV="false" rot="0">
              <a:off x="-309880" y="-309880"/>
              <a:ext cx="6969760" cy="7975600"/>
            </a:xfrm>
            <a:custGeom>
              <a:avLst/>
              <a:gdLst/>
              <a:ahLst/>
              <a:cxnLst/>
              <a:rect r="r" b="b" t="t" l="l"/>
              <a:pathLst>
                <a:path h="7975600" w="696976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006193"/>
            </a:solidFill>
          </p:spPr>
        </p:sp>
        <p:sp>
          <p:nvSpPr>
            <p:cNvPr name="Freeform 15" id="15"/>
            <p:cNvSpPr/>
            <p:nvPr/>
          </p:nvSpPr>
          <p:spPr>
            <a:xfrm flipH="false" flipV="false" rot="0">
              <a:off x="246063" y="380308"/>
              <a:ext cx="5895974" cy="5627483"/>
            </a:xfrm>
            <a:custGeom>
              <a:avLst/>
              <a:gdLst/>
              <a:ahLst/>
              <a:cxnLst/>
              <a:rect r="r" b="b" t="t" l="l"/>
              <a:pathLst>
                <a:path h="5627483" w="5895974">
                  <a:moveTo>
                    <a:pt x="2947987" y="4502"/>
                  </a:moveTo>
                  <a:cubicBezTo>
                    <a:pt x="1941349" y="0"/>
                    <a:pt x="1009246" y="534451"/>
                    <a:pt x="504623" y="1405483"/>
                  </a:cubicBezTo>
                  <a:cubicBezTo>
                    <a:pt x="0" y="2276514"/>
                    <a:pt x="0" y="3350970"/>
                    <a:pt x="504623" y="4222001"/>
                  </a:cubicBezTo>
                  <a:cubicBezTo>
                    <a:pt x="1009246" y="5093032"/>
                    <a:pt x="1941349" y="5627483"/>
                    <a:pt x="2947987" y="5622982"/>
                  </a:cubicBezTo>
                  <a:cubicBezTo>
                    <a:pt x="3954625" y="5627483"/>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8"/>
              <a:stretch>
                <a:fillRect l="-91883" t="-19721" r="-45395" b="-12556"/>
              </a:stretch>
            </a:blipFill>
          </p:spPr>
        </p:sp>
      </p:grpSp>
      <p:grpSp>
        <p:nvGrpSpPr>
          <p:cNvPr name="Group 16" id="16"/>
          <p:cNvGrpSpPr>
            <a:grpSpLocks noChangeAspect="true"/>
          </p:cNvGrpSpPr>
          <p:nvPr/>
        </p:nvGrpSpPr>
        <p:grpSpPr>
          <a:xfrm rot="0">
            <a:off x="7646303" y="1433802"/>
            <a:ext cx="2778575" cy="3354296"/>
            <a:chOff x="0" y="0"/>
            <a:chExt cx="6350000" cy="7665720"/>
          </a:xfrm>
        </p:grpSpPr>
        <p:sp>
          <p:nvSpPr>
            <p:cNvPr name="Freeform 17" id="17"/>
            <p:cNvSpPr/>
            <p:nvPr/>
          </p:nvSpPr>
          <p:spPr>
            <a:xfrm flipH="false" flipV="false" rot="0">
              <a:off x="-309880" y="-309880"/>
              <a:ext cx="6969760" cy="7975600"/>
            </a:xfrm>
            <a:custGeom>
              <a:avLst/>
              <a:gdLst/>
              <a:ahLst/>
              <a:cxnLst/>
              <a:rect r="r" b="b" t="t" l="l"/>
              <a:pathLst>
                <a:path h="7975600" w="696976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B72F2A"/>
            </a:solidFill>
          </p:spPr>
        </p:sp>
        <p:sp>
          <p:nvSpPr>
            <p:cNvPr name="Freeform 18" id="18"/>
            <p:cNvSpPr/>
            <p:nvPr/>
          </p:nvSpPr>
          <p:spPr>
            <a:xfrm flipH="false" flipV="false" rot="0">
              <a:off x="246063" y="380308"/>
              <a:ext cx="5895974" cy="5627483"/>
            </a:xfrm>
            <a:custGeom>
              <a:avLst/>
              <a:gdLst/>
              <a:ahLst/>
              <a:cxnLst/>
              <a:rect r="r" b="b" t="t" l="l"/>
              <a:pathLst>
                <a:path h="5627483" w="5895974">
                  <a:moveTo>
                    <a:pt x="2947987" y="4502"/>
                  </a:moveTo>
                  <a:cubicBezTo>
                    <a:pt x="1941349" y="0"/>
                    <a:pt x="1009246" y="534451"/>
                    <a:pt x="504623" y="1405483"/>
                  </a:cubicBezTo>
                  <a:cubicBezTo>
                    <a:pt x="0" y="2276514"/>
                    <a:pt x="0" y="3350970"/>
                    <a:pt x="504623" y="4222001"/>
                  </a:cubicBezTo>
                  <a:cubicBezTo>
                    <a:pt x="1009246" y="5093032"/>
                    <a:pt x="1941349" y="5627483"/>
                    <a:pt x="2947987" y="5622982"/>
                  </a:cubicBezTo>
                  <a:cubicBezTo>
                    <a:pt x="3954625" y="5627483"/>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9"/>
              <a:stretch>
                <a:fillRect l="-21176" t="0" r="-21176" b="0"/>
              </a:stretch>
            </a:blipFill>
          </p:spPr>
        </p:sp>
      </p:grpSp>
      <p:grpSp>
        <p:nvGrpSpPr>
          <p:cNvPr name="Group 19" id="19"/>
          <p:cNvGrpSpPr>
            <a:grpSpLocks noChangeAspect="true"/>
          </p:cNvGrpSpPr>
          <p:nvPr/>
        </p:nvGrpSpPr>
        <p:grpSpPr>
          <a:xfrm rot="0">
            <a:off x="15109948" y="1348077"/>
            <a:ext cx="2778575" cy="3354296"/>
            <a:chOff x="0" y="0"/>
            <a:chExt cx="6350000" cy="7665720"/>
          </a:xfrm>
        </p:grpSpPr>
        <p:sp>
          <p:nvSpPr>
            <p:cNvPr name="Freeform 20" id="20"/>
            <p:cNvSpPr/>
            <p:nvPr/>
          </p:nvSpPr>
          <p:spPr>
            <a:xfrm flipH="false" flipV="false" rot="0">
              <a:off x="-309880" y="-309880"/>
              <a:ext cx="6969760" cy="7975600"/>
            </a:xfrm>
            <a:custGeom>
              <a:avLst/>
              <a:gdLst/>
              <a:ahLst/>
              <a:cxnLst/>
              <a:rect r="r" b="b" t="t" l="l"/>
              <a:pathLst>
                <a:path h="7975600" w="6969760">
                  <a:moveTo>
                    <a:pt x="1239520" y="1239520"/>
                  </a:moveTo>
                  <a:cubicBezTo>
                    <a:pt x="0" y="2479040"/>
                    <a:pt x="0" y="4489450"/>
                    <a:pt x="1239520" y="5730240"/>
                  </a:cubicBezTo>
                  <a:lnTo>
                    <a:pt x="3484880" y="7975600"/>
                  </a:lnTo>
                  <a:lnTo>
                    <a:pt x="5730240" y="5730240"/>
                  </a:lnTo>
                  <a:cubicBezTo>
                    <a:pt x="6969760" y="4490720"/>
                    <a:pt x="6969760" y="2480310"/>
                    <a:pt x="5730240" y="1239520"/>
                  </a:cubicBezTo>
                  <a:cubicBezTo>
                    <a:pt x="4489450" y="0"/>
                    <a:pt x="2480310" y="0"/>
                    <a:pt x="1239520" y="1239520"/>
                  </a:cubicBezTo>
                  <a:close/>
                </a:path>
              </a:pathLst>
            </a:custGeom>
            <a:solidFill>
              <a:srgbClr val="B72F2A"/>
            </a:solidFill>
          </p:spPr>
        </p:sp>
        <p:sp>
          <p:nvSpPr>
            <p:cNvPr name="Freeform 21" id="21"/>
            <p:cNvSpPr/>
            <p:nvPr/>
          </p:nvSpPr>
          <p:spPr>
            <a:xfrm flipH="false" flipV="false" rot="0">
              <a:off x="246063" y="380308"/>
              <a:ext cx="5895974" cy="5627483"/>
            </a:xfrm>
            <a:custGeom>
              <a:avLst/>
              <a:gdLst/>
              <a:ahLst/>
              <a:cxnLst/>
              <a:rect r="r" b="b" t="t" l="l"/>
              <a:pathLst>
                <a:path h="5627483" w="5895974">
                  <a:moveTo>
                    <a:pt x="2947987" y="4502"/>
                  </a:moveTo>
                  <a:cubicBezTo>
                    <a:pt x="1941349" y="0"/>
                    <a:pt x="1009246" y="534451"/>
                    <a:pt x="504623" y="1405483"/>
                  </a:cubicBezTo>
                  <a:cubicBezTo>
                    <a:pt x="0" y="2276514"/>
                    <a:pt x="0" y="3350970"/>
                    <a:pt x="504623" y="4222001"/>
                  </a:cubicBezTo>
                  <a:cubicBezTo>
                    <a:pt x="1009246" y="5093032"/>
                    <a:pt x="1941349" y="5627483"/>
                    <a:pt x="2947987" y="5622982"/>
                  </a:cubicBezTo>
                  <a:cubicBezTo>
                    <a:pt x="3954625" y="5627483"/>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10"/>
              <a:stretch>
                <a:fillRect l="-24801" t="0" r="-24801" b="0"/>
              </a:stretch>
            </a:blipFill>
          </p:spPr>
        </p:sp>
      </p:grpSp>
      <p:sp>
        <p:nvSpPr>
          <p:cNvPr name="TextBox 22" id="22"/>
          <p:cNvSpPr txBox="true"/>
          <p:nvPr/>
        </p:nvSpPr>
        <p:spPr>
          <a:xfrm rot="0">
            <a:off x="0" y="4702386"/>
            <a:ext cx="3013650" cy="1457216"/>
          </a:xfrm>
          <a:prstGeom prst="rect">
            <a:avLst/>
          </a:prstGeom>
        </p:spPr>
        <p:txBody>
          <a:bodyPr anchor="t" rtlCol="false" tIns="0" lIns="0" bIns="0" rIns="0">
            <a:spAutoFit/>
          </a:bodyPr>
          <a:lstStyle/>
          <a:p>
            <a:pPr algn="ctr">
              <a:lnSpc>
                <a:spcPts val="3754"/>
              </a:lnSpc>
            </a:pPr>
            <a:r>
              <a:rPr lang="en-US" sz="2502" spc="-62">
                <a:solidFill>
                  <a:srgbClr val="112838"/>
                </a:solidFill>
                <a:latin typeface="Futura Ultra-Bold"/>
              </a:rPr>
              <a:t>Introduction:</a:t>
            </a:r>
          </a:p>
          <a:p>
            <a:pPr algn="ctr">
              <a:lnSpc>
                <a:spcPts val="3754"/>
              </a:lnSpc>
            </a:pPr>
            <a:r>
              <a:rPr lang="en-US" sz="2502" spc="-62">
                <a:solidFill>
                  <a:srgbClr val="112838"/>
                </a:solidFill>
                <a:latin typeface="Futura Ultra-Bold"/>
              </a:rPr>
              <a:t>Research and Exploration</a:t>
            </a:r>
          </a:p>
        </p:txBody>
      </p:sp>
      <p:sp>
        <p:nvSpPr>
          <p:cNvPr name="TextBox 23" id="23"/>
          <p:cNvSpPr txBox="true"/>
          <p:nvPr/>
        </p:nvSpPr>
        <p:spPr>
          <a:xfrm rot="0">
            <a:off x="7528766" y="4702386"/>
            <a:ext cx="3013650" cy="980966"/>
          </a:xfrm>
          <a:prstGeom prst="rect">
            <a:avLst/>
          </a:prstGeom>
        </p:spPr>
        <p:txBody>
          <a:bodyPr anchor="t" rtlCol="false" tIns="0" lIns="0" bIns="0" rIns="0">
            <a:spAutoFit/>
          </a:bodyPr>
          <a:lstStyle/>
          <a:p>
            <a:pPr algn="ctr">
              <a:lnSpc>
                <a:spcPts val="3754"/>
              </a:lnSpc>
            </a:pPr>
            <a:r>
              <a:rPr lang="en-US" sz="2502" spc="-62">
                <a:solidFill>
                  <a:srgbClr val="112838"/>
                </a:solidFill>
                <a:latin typeface="Futura Ultra-Bold"/>
              </a:rPr>
              <a:t>Building the Financial Dataset</a:t>
            </a:r>
          </a:p>
        </p:txBody>
      </p:sp>
      <p:sp>
        <p:nvSpPr>
          <p:cNvPr name="TextBox 24" id="24"/>
          <p:cNvSpPr txBox="true"/>
          <p:nvPr/>
        </p:nvSpPr>
        <p:spPr>
          <a:xfrm rot="0">
            <a:off x="15128998" y="4664273"/>
            <a:ext cx="2778575" cy="1457216"/>
          </a:xfrm>
          <a:prstGeom prst="rect">
            <a:avLst/>
          </a:prstGeom>
        </p:spPr>
        <p:txBody>
          <a:bodyPr anchor="t" rtlCol="false" tIns="0" lIns="0" bIns="0" rIns="0">
            <a:spAutoFit/>
          </a:bodyPr>
          <a:lstStyle/>
          <a:p>
            <a:pPr algn="ctr">
              <a:lnSpc>
                <a:spcPts val="3754"/>
              </a:lnSpc>
            </a:pPr>
            <a:r>
              <a:rPr lang="en-US" sz="2502" spc="-62">
                <a:solidFill>
                  <a:srgbClr val="112838"/>
                </a:solidFill>
                <a:latin typeface="Futura Ultra-Bold"/>
              </a:rPr>
              <a:t>Results </a:t>
            </a:r>
          </a:p>
          <a:p>
            <a:pPr algn="ctr">
              <a:lnSpc>
                <a:spcPts val="3754"/>
              </a:lnSpc>
            </a:pPr>
            <a:r>
              <a:rPr lang="en-US" sz="2502" spc="-62">
                <a:solidFill>
                  <a:srgbClr val="112838"/>
                </a:solidFill>
                <a:latin typeface="Futura Ultra-Bold"/>
              </a:rPr>
              <a:t>and Accomplishments</a:t>
            </a:r>
          </a:p>
        </p:txBody>
      </p:sp>
      <p:grpSp>
        <p:nvGrpSpPr>
          <p:cNvPr name="Group 25" id="25"/>
          <p:cNvGrpSpPr/>
          <p:nvPr/>
        </p:nvGrpSpPr>
        <p:grpSpPr>
          <a:xfrm rot="0">
            <a:off x="0" y="9463323"/>
            <a:ext cx="18288000" cy="660541"/>
            <a:chOff x="0" y="0"/>
            <a:chExt cx="24384000" cy="880721"/>
          </a:xfrm>
        </p:grpSpPr>
        <p:sp>
          <p:nvSpPr>
            <p:cNvPr name="Freeform 26" id="26"/>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11"/>
              <a:stretch>
                <a:fillRect l="0" t="0" r="0" b="0"/>
              </a:stretch>
            </a:blipFill>
          </p:spPr>
        </p:sp>
        <p:sp>
          <p:nvSpPr>
            <p:cNvPr name="TextBox 27" id="27"/>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28" id="28"/>
            <p:cNvSpPr txBox="true"/>
            <p:nvPr/>
          </p:nvSpPr>
          <p:spPr>
            <a:xfrm rot="0">
              <a:off x="616214" y="306049"/>
              <a:ext cx="190500" cy="331610"/>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1</a:t>
              </a:r>
            </a:p>
          </p:txBody>
        </p:sp>
        <p:sp>
          <p:nvSpPr>
            <p:cNvPr name="AutoShape 29" id="29"/>
            <p:cNvSpPr/>
            <p:nvPr/>
          </p:nvSpPr>
          <p:spPr>
            <a:xfrm>
              <a:off x="0" y="12700"/>
              <a:ext cx="24384000" cy="0"/>
            </a:xfrm>
            <a:prstGeom prst="line">
              <a:avLst/>
            </a:prstGeom>
            <a:ln cap="flat" w="25400">
              <a:solidFill>
                <a:srgbClr val="D9D9D9"/>
              </a:solidFill>
              <a:prstDash val="sysDot"/>
              <a:headEnd type="none" len="sm" w="sm"/>
              <a:tailEnd type="none" len="sm" w="sm"/>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51160" y="1072853"/>
            <a:ext cx="10972800" cy="8229600"/>
            <a:chOff x="0" y="0"/>
            <a:chExt cx="14630400" cy="10972800"/>
          </a:xfrm>
        </p:grpSpPr>
        <p:sp>
          <p:nvSpPr>
            <p:cNvPr name="Freeform 3" id="3"/>
            <p:cNvSpPr/>
            <p:nvPr/>
          </p:nvSpPr>
          <p:spPr>
            <a:xfrm flipH="false" flipV="false" rot="0">
              <a:off x="0" y="0"/>
              <a:ext cx="14630400" cy="10972800"/>
            </a:xfrm>
            <a:custGeom>
              <a:avLst/>
              <a:gdLst/>
              <a:ahLst/>
              <a:cxnLst/>
              <a:rect r="r" b="b" t="t" l="l"/>
              <a:pathLst>
                <a:path h="10972800" w="14630400">
                  <a:moveTo>
                    <a:pt x="0" y="0"/>
                  </a:moveTo>
                  <a:lnTo>
                    <a:pt x="14630400" y="0"/>
                  </a:lnTo>
                  <a:lnTo>
                    <a:pt x="14630400" y="10972800"/>
                  </a:lnTo>
                  <a:lnTo>
                    <a:pt x="0" y="10972800"/>
                  </a:lnTo>
                  <a:lnTo>
                    <a:pt x="0" y="0"/>
                  </a:lnTo>
                  <a:close/>
                </a:path>
              </a:pathLst>
            </a:custGeom>
            <a:blipFill>
              <a:blip r:embed="rId2"/>
              <a:stretch>
                <a:fillRect l="0" t="0" r="0" b="0"/>
              </a:stretch>
            </a:blipFill>
          </p:spPr>
        </p:sp>
        <p:sp>
          <p:nvSpPr>
            <p:cNvPr name="Freeform 4" id="4"/>
            <p:cNvSpPr/>
            <p:nvPr/>
          </p:nvSpPr>
          <p:spPr>
            <a:xfrm flipH="false" flipV="false" rot="0">
              <a:off x="650274" y="992637"/>
              <a:ext cx="13495449" cy="9542407"/>
            </a:xfrm>
            <a:custGeom>
              <a:avLst/>
              <a:gdLst/>
              <a:ahLst/>
              <a:cxnLst/>
              <a:rect r="r" b="b" t="t" l="l"/>
              <a:pathLst>
                <a:path h="9542407" w="13495449">
                  <a:moveTo>
                    <a:pt x="0" y="0"/>
                  </a:moveTo>
                  <a:lnTo>
                    <a:pt x="13495449" y="0"/>
                  </a:lnTo>
                  <a:lnTo>
                    <a:pt x="13495449" y="9542407"/>
                  </a:lnTo>
                  <a:lnTo>
                    <a:pt x="0" y="9542407"/>
                  </a:lnTo>
                  <a:lnTo>
                    <a:pt x="0" y="0"/>
                  </a:lnTo>
                  <a:close/>
                </a:path>
              </a:pathLst>
            </a:custGeom>
            <a:blipFill>
              <a:blip r:embed="rId3"/>
              <a:stretch>
                <a:fillRect l="0" t="0" r="0" b="0"/>
              </a:stretch>
            </a:blipFill>
          </p:spPr>
        </p:sp>
      </p:grpSp>
      <p:sp>
        <p:nvSpPr>
          <p:cNvPr name="TextBox 5" id="5"/>
          <p:cNvSpPr txBox="true"/>
          <p:nvPr/>
        </p:nvSpPr>
        <p:spPr>
          <a:xfrm rot="0">
            <a:off x="374334" y="160370"/>
            <a:ext cx="13966721" cy="1122033"/>
          </a:xfrm>
          <a:prstGeom prst="rect">
            <a:avLst/>
          </a:prstGeom>
        </p:spPr>
        <p:txBody>
          <a:bodyPr anchor="t" rtlCol="false" tIns="0" lIns="0" bIns="0" rIns="0">
            <a:spAutoFit/>
          </a:bodyPr>
          <a:lstStyle/>
          <a:p>
            <a:pPr>
              <a:lnSpc>
                <a:spcPts val="8406"/>
              </a:lnSpc>
            </a:pPr>
            <a:r>
              <a:rPr lang="en-US" sz="7930">
                <a:solidFill>
                  <a:srgbClr val="000000"/>
                </a:solidFill>
                <a:latin typeface="Lazydog Semi-Bold"/>
              </a:rPr>
              <a:t>LLMS UNCOVERED</a:t>
            </a:r>
          </a:p>
        </p:txBody>
      </p:sp>
      <p:sp>
        <p:nvSpPr>
          <p:cNvPr name="TextBox 6" id="6"/>
          <p:cNvSpPr txBox="true"/>
          <p:nvPr/>
        </p:nvSpPr>
        <p:spPr>
          <a:xfrm rot="0">
            <a:off x="279084" y="2032022"/>
            <a:ext cx="6146989" cy="7132674"/>
          </a:xfrm>
          <a:prstGeom prst="rect">
            <a:avLst/>
          </a:prstGeom>
        </p:spPr>
        <p:txBody>
          <a:bodyPr anchor="t" rtlCol="false" tIns="0" lIns="0" bIns="0" rIns="0">
            <a:spAutoFit/>
          </a:bodyPr>
          <a:lstStyle/>
          <a:p>
            <a:pPr marL="704226" indent="-352113" lvl="1">
              <a:lnSpc>
                <a:spcPts val="5088"/>
              </a:lnSpc>
              <a:buFont typeface="Arial"/>
              <a:buChar char="•"/>
            </a:pPr>
            <a:r>
              <a:rPr lang="en-US" sz="3261">
                <a:solidFill>
                  <a:srgbClr val="112838"/>
                </a:solidFill>
                <a:latin typeface="Futura Medium"/>
              </a:rPr>
              <a:t>Large Language Models (LLMs) generate human-like text.</a:t>
            </a:r>
          </a:p>
          <a:p>
            <a:pPr marL="704226" indent="-352113" lvl="1">
              <a:lnSpc>
                <a:spcPts val="5153"/>
              </a:lnSpc>
              <a:buFont typeface="Arial"/>
              <a:buChar char="•"/>
            </a:pPr>
            <a:r>
              <a:rPr lang="en-US" sz="3261">
                <a:solidFill>
                  <a:srgbClr val="112838"/>
                </a:solidFill>
                <a:latin typeface="Futura Medium"/>
              </a:rPr>
              <a:t>They are trained on extensive text datasets.</a:t>
            </a:r>
          </a:p>
          <a:p>
            <a:pPr marL="704226" indent="-352113" lvl="1">
              <a:lnSpc>
                <a:spcPts val="5153"/>
              </a:lnSpc>
              <a:buFont typeface="Arial"/>
              <a:buChar char="•"/>
            </a:pPr>
            <a:r>
              <a:rPr lang="en-US" sz="3261">
                <a:solidFill>
                  <a:srgbClr val="112838"/>
                </a:solidFill>
                <a:latin typeface="Futura Medium"/>
              </a:rPr>
              <a:t>LLMs learn language structure, grammar, facts, and reasoning abilities.</a:t>
            </a:r>
          </a:p>
          <a:p>
            <a:pPr marL="704226" indent="-352113" lvl="1">
              <a:lnSpc>
                <a:spcPts val="5153"/>
              </a:lnSpc>
              <a:buFont typeface="Arial"/>
              <a:buChar char="•"/>
            </a:pPr>
            <a:r>
              <a:rPr lang="en-US" sz="3261">
                <a:solidFill>
                  <a:srgbClr val="112838"/>
                </a:solidFill>
                <a:latin typeface="Futura Medium"/>
              </a:rPr>
              <a:t>Popular LLMs include GPT-3, GPT-4 (OpenAI), and BERT (Google).</a:t>
            </a:r>
          </a:p>
          <a:p>
            <a:pPr>
              <a:lnSpc>
                <a:spcPts val="5153"/>
              </a:lnSpc>
            </a:pPr>
          </a:p>
        </p:txBody>
      </p:sp>
      <p:grpSp>
        <p:nvGrpSpPr>
          <p:cNvPr name="Group 7" id="7"/>
          <p:cNvGrpSpPr/>
          <p:nvPr/>
        </p:nvGrpSpPr>
        <p:grpSpPr>
          <a:xfrm rot="0">
            <a:off x="0" y="9463323"/>
            <a:ext cx="18288000" cy="660541"/>
            <a:chOff x="0" y="0"/>
            <a:chExt cx="24384000" cy="880721"/>
          </a:xfrm>
        </p:grpSpPr>
        <p:sp>
          <p:nvSpPr>
            <p:cNvPr name="Freeform 8" id="8"/>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4"/>
              <a:stretch>
                <a:fillRect l="0" t="0" r="0" b="0"/>
              </a:stretch>
            </a:blipFill>
          </p:spPr>
        </p:sp>
        <p:sp>
          <p:nvSpPr>
            <p:cNvPr name="TextBox 9" id="9"/>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10" id="10"/>
            <p:cNvSpPr txBox="true"/>
            <p:nvPr/>
          </p:nvSpPr>
          <p:spPr>
            <a:xfrm rot="0">
              <a:off x="621175" y="306049"/>
              <a:ext cx="180578" cy="331522"/>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3</a:t>
              </a:r>
            </a:p>
          </p:txBody>
        </p:sp>
        <p:sp>
          <p:nvSpPr>
            <p:cNvPr name="AutoShape 11" id="11"/>
            <p:cNvSpPr/>
            <p:nvPr/>
          </p:nvSpPr>
          <p:spPr>
            <a:xfrm>
              <a:off x="0" y="12700"/>
              <a:ext cx="24384000" cy="0"/>
            </a:xfrm>
            <a:prstGeom prst="line">
              <a:avLst/>
            </a:prstGeom>
            <a:ln cap="flat" w="25400">
              <a:solidFill>
                <a:srgbClr val="D9D9D9"/>
              </a:solidFill>
              <a:prstDash val="sysDot"/>
              <a:headEnd type="none" len="sm" w="sm"/>
              <a:tailEnd type="none" len="sm" w="sm"/>
            </a:ln>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6EE"/>
        </a:solidFill>
      </p:bgPr>
    </p:bg>
    <p:spTree>
      <p:nvGrpSpPr>
        <p:cNvPr id="1" name=""/>
        <p:cNvGrpSpPr/>
        <p:nvPr/>
      </p:nvGrpSpPr>
      <p:grpSpPr>
        <a:xfrm>
          <a:off x="0" y="0"/>
          <a:ext cx="0" cy="0"/>
          <a:chOff x="0" y="0"/>
          <a:chExt cx="0" cy="0"/>
        </a:xfrm>
      </p:grpSpPr>
      <p:grpSp>
        <p:nvGrpSpPr>
          <p:cNvPr name="Group 2" id="2"/>
          <p:cNvGrpSpPr/>
          <p:nvPr/>
        </p:nvGrpSpPr>
        <p:grpSpPr>
          <a:xfrm rot="0">
            <a:off x="-6328994" y="-6493204"/>
            <a:ext cx="27211891" cy="20695455"/>
            <a:chOff x="0" y="0"/>
            <a:chExt cx="36282521" cy="27593940"/>
          </a:xfrm>
        </p:grpSpPr>
        <p:sp>
          <p:nvSpPr>
            <p:cNvPr name="Freeform 3" id="3"/>
            <p:cNvSpPr/>
            <p:nvPr/>
          </p:nvSpPr>
          <p:spPr>
            <a:xfrm flipH="false" flipV="false" rot="1263769">
              <a:off x="2001221" y="5228076"/>
              <a:ext cx="32280079" cy="17137788"/>
            </a:xfrm>
            <a:custGeom>
              <a:avLst/>
              <a:gdLst/>
              <a:ahLst/>
              <a:cxnLst/>
              <a:rect r="r" b="b" t="t" l="l"/>
              <a:pathLst>
                <a:path h="17137788" w="32280079">
                  <a:moveTo>
                    <a:pt x="0" y="0"/>
                  </a:moveTo>
                  <a:lnTo>
                    <a:pt x="32280079" y="0"/>
                  </a:lnTo>
                  <a:lnTo>
                    <a:pt x="32280079" y="17137788"/>
                  </a:lnTo>
                  <a:lnTo>
                    <a:pt x="0" y="17137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319764" y="11609868"/>
              <a:ext cx="14418218" cy="9161470"/>
              <a:chOff x="0" y="0"/>
              <a:chExt cx="1472885" cy="935885"/>
            </a:xfrm>
          </p:grpSpPr>
          <p:sp>
            <p:nvSpPr>
              <p:cNvPr name="Freeform 5" id="5"/>
              <p:cNvSpPr/>
              <p:nvPr/>
            </p:nvSpPr>
            <p:spPr>
              <a:xfrm flipH="false" flipV="false" rot="0">
                <a:off x="0" y="0"/>
                <a:ext cx="1472885" cy="935885"/>
              </a:xfrm>
              <a:custGeom>
                <a:avLst/>
                <a:gdLst/>
                <a:ahLst/>
                <a:cxnLst/>
                <a:rect r="r" b="b" t="t" l="l"/>
                <a:pathLst>
                  <a:path h="935885" w="1472885">
                    <a:moveTo>
                      <a:pt x="40809" y="0"/>
                    </a:moveTo>
                    <a:lnTo>
                      <a:pt x="1432077" y="0"/>
                    </a:lnTo>
                    <a:cubicBezTo>
                      <a:pt x="1442900" y="0"/>
                      <a:pt x="1453280" y="4299"/>
                      <a:pt x="1460933" y="11953"/>
                    </a:cubicBezTo>
                    <a:cubicBezTo>
                      <a:pt x="1468586" y="19606"/>
                      <a:pt x="1472885" y="29985"/>
                      <a:pt x="1472885" y="40809"/>
                    </a:cubicBezTo>
                    <a:lnTo>
                      <a:pt x="1472885" y="895077"/>
                    </a:lnTo>
                    <a:cubicBezTo>
                      <a:pt x="1472885" y="905900"/>
                      <a:pt x="1468586" y="916279"/>
                      <a:pt x="1460933" y="923932"/>
                    </a:cubicBezTo>
                    <a:cubicBezTo>
                      <a:pt x="1453280" y="931586"/>
                      <a:pt x="1442900" y="935885"/>
                      <a:pt x="1432077" y="935885"/>
                    </a:cubicBezTo>
                    <a:lnTo>
                      <a:pt x="40809" y="935885"/>
                    </a:lnTo>
                    <a:cubicBezTo>
                      <a:pt x="29985" y="935885"/>
                      <a:pt x="19606" y="931586"/>
                      <a:pt x="11953" y="923932"/>
                    </a:cubicBezTo>
                    <a:cubicBezTo>
                      <a:pt x="4299" y="916279"/>
                      <a:pt x="0" y="905900"/>
                      <a:pt x="0" y="895077"/>
                    </a:cubicBezTo>
                    <a:lnTo>
                      <a:pt x="0" y="40809"/>
                    </a:lnTo>
                    <a:cubicBezTo>
                      <a:pt x="0" y="29985"/>
                      <a:pt x="4299" y="19606"/>
                      <a:pt x="11953" y="11953"/>
                    </a:cubicBezTo>
                    <a:cubicBezTo>
                      <a:pt x="19606" y="4299"/>
                      <a:pt x="29985" y="0"/>
                      <a:pt x="40809" y="0"/>
                    </a:cubicBezTo>
                    <a:close/>
                  </a:path>
                </a:pathLst>
              </a:custGeom>
              <a:solidFill>
                <a:srgbClr val="FFF6EE"/>
              </a:solidFill>
            </p:spPr>
          </p:sp>
          <p:sp>
            <p:nvSpPr>
              <p:cNvPr name="TextBox 6" id="6"/>
              <p:cNvSpPr txBox="true"/>
              <p:nvPr/>
            </p:nvSpPr>
            <p:spPr>
              <a:xfrm>
                <a:off x="0" y="-47625"/>
                <a:ext cx="812800" cy="860425"/>
              </a:xfrm>
              <a:prstGeom prst="rect">
                <a:avLst/>
              </a:prstGeom>
            </p:spPr>
            <p:txBody>
              <a:bodyPr anchor="ctr" rtlCol="false" tIns="52477" lIns="52477" bIns="52477" rIns="52477"/>
              <a:lstStyle/>
              <a:p>
                <a:pPr algn="ctr">
                  <a:lnSpc>
                    <a:spcPts val="3497"/>
                  </a:lnSpc>
                </a:pPr>
              </a:p>
            </p:txBody>
          </p:sp>
        </p:grpSp>
        <p:sp>
          <p:nvSpPr>
            <p:cNvPr name="TextBox 7" id="7"/>
            <p:cNvSpPr txBox="true"/>
            <p:nvPr/>
          </p:nvSpPr>
          <p:spPr>
            <a:xfrm rot="0">
              <a:off x="17641586" y="12000177"/>
              <a:ext cx="13683031" cy="8822062"/>
            </a:xfrm>
            <a:prstGeom prst="rect">
              <a:avLst/>
            </a:prstGeom>
          </p:spPr>
          <p:txBody>
            <a:bodyPr anchor="t" rtlCol="false" tIns="0" lIns="0" bIns="0" rIns="0">
              <a:spAutoFit/>
            </a:bodyPr>
            <a:lstStyle/>
            <a:p>
              <a:pPr algn="just">
                <a:lnSpc>
                  <a:spcPts val="3707"/>
                </a:lnSpc>
              </a:pPr>
              <a:r>
                <a:rPr lang="en-US" sz="3497">
                  <a:solidFill>
                    <a:srgbClr val="112838"/>
                  </a:solidFill>
                  <a:latin typeface="Futura Ultra-Bold"/>
                </a:rPr>
                <a:t>WHY DID WE CHOOSE TO FINE-TUNE A BASE MODEL INSTEAD OF USING OFF-THE-SHELF SOLUTIONS?</a:t>
              </a:r>
            </a:p>
            <a:p>
              <a:pPr algn="just">
                <a:lnSpc>
                  <a:spcPts val="3707"/>
                </a:lnSpc>
              </a:pPr>
            </a:p>
            <a:p>
              <a:pPr algn="just" marL="755150" indent="-377575" lvl="1">
                <a:lnSpc>
                  <a:spcPts val="3707"/>
                </a:lnSpc>
                <a:buFont typeface="Arial"/>
                <a:buChar char="•"/>
              </a:pPr>
              <a:r>
                <a:rPr lang="en-US" sz="3497">
                  <a:solidFill>
                    <a:srgbClr val="112838"/>
                  </a:solidFill>
                  <a:latin typeface="Futura Bold"/>
                </a:rPr>
                <a:t>Tailoring for Excellence</a:t>
              </a:r>
              <a:r>
                <a:rPr lang="en-US" sz="3497">
                  <a:solidFill>
                    <a:srgbClr val="112838"/>
                  </a:solidFill>
                  <a:latin typeface="Futura"/>
                </a:rPr>
                <a:t>: We sculpt the model to fit Fidelity International's exact requirements.</a:t>
              </a:r>
            </a:p>
            <a:p>
              <a:pPr algn="just" marL="755150" indent="-377575" lvl="1">
                <a:lnSpc>
                  <a:spcPts val="3707"/>
                </a:lnSpc>
                <a:buFont typeface="Arial"/>
                <a:buChar char="•"/>
              </a:pPr>
              <a:r>
                <a:rPr lang="en-US" sz="3497">
                  <a:solidFill>
                    <a:srgbClr val="112838"/>
                  </a:solidFill>
                  <a:latin typeface="Futura Bold"/>
                </a:rPr>
                <a:t>Data Protection &amp; Control</a:t>
              </a:r>
              <a:r>
                <a:rPr lang="en-US" sz="3497">
                  <a:solidFill>
                    <a:srgbClr val="112838"/>
                  </a:solidFill>
                  <a:latin typeface="Futura"/>
                </a:rPr>
                <a:t>: Fine-tuning safeguards critical data, ensuring privacy and compliance.</a:t>
              </a:r>
            </a:p>
            <a:p>
              <a:pPr algn="just" marL="755150" indent="-377575" lvl="1">
                <a:lnSpc>
                  <a:spcPts val="3707"/>
                </a:lnSpc>
                <a:buFont typeface="Arial"/>
                <a:buChar char="•"/>
              </a:pPr>
              <a:r>
                <a:rPr lang="en-US" sz="3497">
                  <a:solidFill>
                    <a:srgbClr val="112838"/>
                  </a:solidFill>
                  <a:latin typeface="Futura Bold"/>
                </a:rPr>
                <a:t>Elevating Performance</a:t>
              </a:r>
              <a:r>
                <a:rPr lang="en-US" sz="3497">
                  <a:solidFill>
                    <a:srgbClr val="112838"/>
                  </a:solidFill>
                  <a:latin typeface="Futura"/>
                </a:rPr>
                <a:t>: Going beyond ordinary, fine-tuning enhances model capabilities for precise results.</a:t>
              </a:r>
            </a:p>
            <a:p>
              <a:pPr algn="just" marL="755150" indent="-377575" lvl="1">
                <a:lnSpc>
                  <a:spcPts val="3707"/>
                </a:lnSpc>
                <a:buFont typeface="Arial"/>
                <a:buChar char="•"/>
              </a:pPr>
              <a:r>
                <a:rPr lang="en-US" sz="3497">
                  <a:solidFill>
                    <a:srgbClr val="112838"/>
                  </a:solidFill>
                  <a:latin typeface="Futura Bold"/>
                </a:rPr>
                <a:t>Crafting Authenticity</a:t>
              </a:r>
              <a:r>
                <a:rPr lang="en-US" sz="3497">
                  <a:solidFill>
                    <a:srgbClr val="112838"/>
                  </a:solidFill>
                  <a:latin typeface="Futura"/>
                </a:rPr>
                <a:t>: Our dedication brings forth an LLM that resonates with Fidelity's essence.</a:t>
              </a:r>
            </a:p>
            <a:p>
              <a:pPr algn="just">
                <a:lnSpc>
                  <a:spcPts val="3707"/>
                </a:lnSpc>
              </a:pPr>
            </a:p>
          </p:txBody>
        </p:sp>
      </p:grpSp>
      <p:sp>
        <p:nvSpPr>
          <p:cNvPr name="TextBox 8" id="8"/>
          <p:cNvSpPr txBox="true"/>
          <p:nvPr/>
        </p:nvSpPr>
        <p:spPr>
          <a:xfrm rot="0">
            <a:off x="104775" y="266530"/>
            <a:ext cx="13533579" cy="2379479"/>
          </a:xfrm>
          <a:prstGeom prst="rect">
            <a:avLst/>
          </a:prstGeom>
        </p:spPr>
        <p:txBody>
          <a:bodyPr anchor="t" rtlCol="false" tIns="0" lIns="0" bIns="0" rIns="0">
            <a:spAutoFit/>
          </a:bodyPr>
          <a:lstStyle/>
          <a:p>
            <a:pPr>
              <a:lnSpc>
                <a:spcPts val="8616"/>
              </a:lnSpc>
            </a:pPr>
            <a:r>
              <a:rPr lang="en-US" sz="8128">
                <a:solidFill>
                  <a:srgbClr val="112838"/>
                </a:solidFill>
                <a:latin typeface="Lazydog Semi-Bold"/>
              </a:rPr>
              <a:t>CRAFTING OUR</a:t>
            </a:r>
          </a:p>
          <a:p>
            <a:pPr>
              <a:lnSpc>
                <a:spcPts val="11217"/>
              </a:lnSpc>
            </a:pPr>
            <a:r>
              <a:rPr lang="en-US" sz="8128">
                <a:solidFill>
                  <a:srgbClr val="112838"/>
                </a:solidFill>
                <a:latin typeface="Lazydog Semi-Bold"/>
              </a:rPr>
              <a:t>OWN PATH</a:t>
            </a:r>
          </a:p>
        </p:txBody>
      </p:sp>
      <p:grpSp>
        <p:nvGrpSpPr>
          <p:cNvPr name="Group 9" id="9"/>
          <p:cNvGrpSpPr/>
          <p:nvPr/>
        </p:nvGrpSpPr>
        <p:grpSpPr>
          <a:xfrm rot="0">
            <a:off x="0" y="9491898"/>
            <a:ext cx="18288000" cy="660541"/>
            <a:chOff x="0" y="0"/>
            <a:chExt cx="24384000" cy="880721"/>
          </a:xfrm>
        </p:grpSpPr>
        <p:sp>
          <p:nvSpPr>
            <p:cNvPr name="Freeform 10" id="10"/>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4"/>
              <a:stretch>
                <a:fillRect l="0" t="0" r="0" b="0"/>
              </a:stretch>
            </a:blipFill>
          </p:spPr>
        </p:sp>
        <p:sp>
          <p:nvSpPr>
            <p:cNvPr name="TextBox 11" id="11"/>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12" id="12"/>
            <p:cNvSpPr txBox="true"/>
            <p:nvPr/>
          </p:nvSpPr>
          <p:spPr>
            <a:xfrm rot="0">
              <a:off x="621175" y="306049"/>
              <a:ext cx="180578" cy="331522"/>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4</a:t>
              </a:r>
            </a:p>
          </p:txBody>
        </p:sp>
        <p:sp>
          <p:nvSpPr>
            <p:cNvPr name="AutoShape 13" id="13"/>
            <p:cNvSpPr/>
            <p:nvPr/>
          </p:nvSpPr>
          <p:spPr>
            <a:xfrm>
              <a:off x="0" y="12700"/>
              <a:ext cx="24384000" cy="0"/>
            </a:xfrm>
            <a:prstGeom prst="line">
              <a:avLst/>
            </a:prstGeom>
            <a:ln cap="flat" w="25400">
              <a:solidFill>
                <a:srgbClr val="D9D9D9"/>
              </a:solidFill>
              <a:prstDash val="sysDot"/>
              <a:headEnd type="none" len="sm" w="sm"/>
              <a:tailEnd type="none" len="sm" w="sm"/>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80545" y="50736"/>
            <a:ext cx="5414911" cy="3061886"/>
          </a:xfrm>
          <a:custGeom>
            <a:avLst/>
            <a:gdLst/>
            <a:ahLst/>
            <a:cxnLst/>
            <a:rect r="r" b="b" t="t" l="l"/>
            <a:pathLst>
              <a:path h="3061886" w="5414911">
                <a:moveTo>
                  <a:pt x="0" y="0"/>
                </a:moveTo>
                <a:lnTo>
                  <a:pt x="5414910" y="0"/>
                </a:lnTo>
                <a:lnTo>
                  <a:pt x="5414910" y="3061886"/>
                </a:lnTo>
                <a:lnTo>
                  <a:pt x="0" y="30618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9613" y="1334029"/>
            <a:ext cx="11118948" cy="7991744"/>
            <a:chOff x="0" y="0"/>
            <a:chExt cx="14825264" cy="10655659"/>
          </a:xfrm>
        </p:grpSpPr>
        <p:sp>
          <p:nvSpPr>
            <p:cNvPr name="Freeform 4" id="4"/>
            <p:cNvSpPr/>
            <p:nvPr/>
          </p:nvSpPr>
          <p:spPr>
            <a:xfrm flipH="false" flipV="false" rot="0">
              <a:off x="0" y="0"/>
              <a:ext cx="14825264" cy="10655659"/>
            </a:xfrm>
            <a:custGeom>
              <a:avLst/>
              <a:gdLst/>
              <a:ahLst/>
              <a:cxnLst/>
              <a:rect r="r" b="b" t="t" l="l"/>
              <a:pathLst>
                <a:path h="10655659" w="14825264">
                  <a:moveTo>
                    <a:pt x="0" y="0"/>
                  </a:moveTo>
                  <a:lnTo>
                    <a:pt x="14825264" y="0"/>
                  </a:lnTo>
                  <a:lnTo>
                    <a:pt x="14825264" y="10655659"/>
                  </a:lnTo>
                  <a:lnTo>
                    <a:pt x="0" y="10655659"/>
                  </a:lnTo>
                  <a:lnTo>
                    <a:pt x="0" y="0"/>
                  </a:lnTo>
                  <a:close/>
                </a:path>
              </a:pathLst>
            </a:custGeom>
            <a:blipFill>
              <a:blip r:embed="rId4"/>
              <a:stretch>
                <a:fillRect l="0" t="0" r="0" b="0"/>
              </a:stretch>
            </a:blipFill>
          </p:spPr>
        </p:sp>
        <p:sp>
          <p:nvSpPr>
            <p:cNvPr name="Freeform 5" id="5"/>
            <p:cNvSpPr/>
            <p:nvPr/>
          </p:nvSpPr>
          <p:spPr>
            <a:xfrm flipH="false" flipV="false" rot="0">
              <a:off x="391109" y="372008"/>
              <a:ext cx="14017646" cy="9911644"/>
            </a:xfrm>
            <a:custGeom>
              <a:avLst/>
              <a:gdLst/>
              <a:ahLst/>
              <a:cxnLst/>
              <a:rect r="r" b="b" t="t" l="l"/>
              <a:pathLst>
                <a:path h="9911644" w="14017646">
                  <a:moveTo>
                    <a:pt x="0" y="0"/>
                  </a:moveTo>
                  <a:lnTo>
                    <a:pt x="14017646" y="0"/>
                  </a:lnTo>
                  <a:lnTo>
                    <a:pt x="14017646" y="9911643"/>
                  </a:lnTo>
                  <a:lnTo>
                    <a:pt x="0" y="9911643"/>
                  </a:lnTo>
                  <a:lnTo>
                    <a:pt x="0" y="0"/>
                  </a:lnTo>
                  <a:close/>
                </a:path>
              </a:pathLst>
            </a:custGeom>
            <a:blipFill>
              <a:blip r:embed="rId5"/>
              <a:stretch>
                <a:fillRect l="0" t="0" r="0" b="0"/>
              </a:stretch>
            </a:blipFill>
          </p:spPr>
        </p:sp>
      </p:grpSp>
      <p:sp>
        <p:nvSpPr>
          <p:cNvPr name="TextBox 6" id="6"/>
          <p:cNvSpPr txBox="true"/>
          <p:nvPr/>
        </p:nvSpPr>
        <p:spPr>
          <a:xfrm rot="0">
            <a:off x="11358561" y="1862516"/>
            <a:ext cx="6679453" cy="7896082"/>
          </a:xfrm>
          <a:prstGeom prst="rect">
            <a:avLst/>
          </a:prstGeom>
        </p:spPr>
        <p:txBody>
          <a:bodyPr anchor="t" rtlCol="false" tIns="0" lIns="0" bIns="0" rIns="0">
            <a:spAutoFit/>
          </a:bodyPr>
          <a:lstStyle/>
          <a:p>
            <a:pPr marL="641576" indent="-320788" lvl="1">
              <a:lnSpc>
                <a:spcPts val="4457"/>
              </a:lnSpc>
              <a:buFont typeface="Arial"/>
              <a:buChar char="•"/>
            </a:pPr>
            <a:r>
              <a:rPr lang="en-US" sz="2971">
                <a:solidFill>
                  <a:srgbClr val="112838"/>
                </a:solidFill>
                <a:latin typeface="Futura Bold"/>
              </a:rPr>
              <a:t>Top 10 Exploration:</a:t>
            </a:r>
            <a:r>
              <a:rPr lang="en-US" sz="2971">
                <a:solidFill>
                  <a:srgbClr val="112838"/>
                </a:solidFill>
                <a:latin typeface="Futura Medium"/>
              </a:rPr>
              <a:t> We delved into the top 10 models on Hugging Face's LLM Leaderboard, studying their performance and architecture.</a:t>
            </a:r>
          </a:p>
          <a:p>
            <a:pPr marL="641576" indent="-320788" lvl="1">
              <a:lnSpc>
                <a:spcPts val="4457"/>
              </a:lnSpc>
              <a:buFont typeface="Arial"/>
              <a:buChar char="•"/>
            </a:pPr>
            <a:r>
              <a:rPr lang="en-US" sz="2971">
                <a:solidFill>
                  <a:srgbClr val="112838"/>
                </a:solidFill>
                <a:latin typeface="Futura Bold"/>
              </a:rPr>
              <a:t>Informed Choices:</a:t>
            </a:r>
            <a:r>
              <a:rPr lang="en-US" sz="2971">
                <a:solidFill>
                  <a:srgbClr val="112838"/>
                </a:solidFill>
                <a:latin typeface="Futura"/>
              </a:rPr>
              <a:t> </a:t>
            </a:r>
            <a:r>
              <a:rPr lang="en-US" sz="2971">
                <a:solidFill>
                  <a:srgbClr val="112838"/>
                </a:solidFill>
                <a:latin typeface="Futura Medium"/>
              </a:rPr>
              <a:t>Research papers and documentation guided us, helping us align each model with our project's objectives.</a:t>
            </a:r>
          </a:p>
          <a:p>
            <a:pPr marL="641576" indent="-320788" lvl="1">
              <a:lnSpc>
                <a:spcPts val="4457"/>
              </a:lnSpc>
              <a:buFont typeface="Arial"/>
              <a:buChar char="•"/>
            </a:pPr>
            <a:r>
              <a:rPr lang="en-US" sz="2971">
                <a:solidFill>
                  <a:srgbClr val="112838"/>
                </a:solidFill>
                <a:latin typeface="Futura Bold"/>
              </a:rPr>
              <a:t>Empowered and Excited: </a:t>
            </a:r>
            <a:r>
              <a:rPr lang="en-US" sz="2971">
                <a:solidFill>
                  <a:srgbClr val="112838"/>
                </a:solidFill>
                <a:latin typeface="Futura Medium"/>
              </a:rPr>
              <a:t>With newfound insights, we're ready for the next phase, equipped with the best LLMs to drive our project forward.</a:t>
            </a:r>
          </a:p>
          <a:p>
            <a:pPr>
              <a:lnSpc>
                <a:spcPts val="4457"/>
              </a:lnSpc>
            </a:pPr>
          </a:p>
        </p:txBody>
      </p:sp>
      <p:grpSp>
        <p:nvGrpSpPr>
          <p:cNvPr name="Group 7" id="7"/>
          <p:cNvGrpSpPr/>
          <p:nvPr/>
        </p:nvGrpSpPr>
        <p:grpSpPr>
          <a:xfrm rot="0">
            <a:off x="0" y="9463323"/>
            <a:ext cx="18288000" cy="660541"/>
            <a:chOff x="0" y="0"/>
            <a:chExt cx="24384000" cy="880721"/>
          </a:xfrm>
        </p:grpSpPr>
        <p:sp>
          <p:nvSpPr>
            <p:cNvPr name="Freeform 8" id="8"/>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6"/>
              <a:stretch>
                <a:fillRect l="0" t="0" r="0" b="0"/>
              </a:stretch>
            </a:blipFill>
          </p:spPr>
        </p:sp>
        <p:sp>
          <p:nvSpPr>
            <p:cNvPr name="TextBox 9" id="9"/>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10" id="10"/>
            <p:cNvSpPr txBox="true"/>
            <p:nvPr/>
          </p:nvSpPr>
          <p:spPr>
            <a:xfrm rot="0">
              <a:off x="621175" y="306049"/>
              <a:ext cx="180578" cy="331522"/>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5</a:t>
              </a:r>
            </a:p>
          </p:txBody>
        </p:sp>
        <p:sp>
          <p:nvSpPr>
            <p:cNvPr name="AutoShape 11" id="11"/>
            <p:cNvSpPr/>
            <p:nvPr/>
          </p:nvSpPr>
          <p:spPr>
            <a:xfrm>
              <a:off x="0" y="12700"/>
              <a:ext cx="24384000" cy="0"/>
            </a:xfrm>
            <a:prstGeom prst="line">
              <a:avLst/>
            </a:prstGeom>
            <a:ln cap="flat" w="25400">
              <a:solidFill>
                <a:srgbClr val="D9D9D9"/>
              </a:solidFill>
              <a:prstDash val="sysDot"/>
              <a:headEnd type="none" len="sm" w="sm"/>
              <a:tailEnd type="none" len="sm" w="sm"/>
            </a:ln>
          </p:spPr>
        </p:sp>
      </p:grpSp>
      <p:sp>
        <p:nvSpPr>
          <p:cNvPr name="Freeform 12" id="12"/>
          <p:cNvSpPr/>
          <p:nvPr/>
        </p:nvSpPr>
        <p:spPr>
          <a:xfrm flipH="false" flipV="false" rot="0">
            <a:off x="14754252" y="0"/>
            <a:ext cx="3533748" cy="1766874"/>
          </a:xfrm>
          <a:custGeom>
            <a:avLst/>
            <a:gdLst/>
            <a:ahLst/>
            <a:cxnLst/>
            <a:rect r="r" b="b" t="t" l="l"/>
            <a:pathLst>
              <a:path h="1766874" w="3533748">
                <a:moveTo>
                  <a:pt x="0" y="0"/>
                </a:moveTo>
                <a:lnTo>
                  <a:pt x="3533748" y="0"/>
                </a:lnTo>
                <a:lnTo>
                  <a:pt x="3533748" y="1766874"/>
                </a:lnTo>
                <a:lnTo>
                  <a:pt x="0" y="1766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0" y="250925"/>
            <a:ext cx="12905229" cy="970319"/>
          </a:xfrm>
          <a:prstGeom prst="rect">
            <a:avLst/>
          </a:prstGeom>
        </p:spPr>
        <p:txBody>
          <a:bodyPr anchor="t" rtlCol="false" tIns="0" lIns="0" bIns="0" rIns="0">
            <a:spAutoFit/>
          </a:bodyPr>
          <a:lstStyle/>
          <a:p>
            <a:pPr algn="ctr">
              <a:lnSpc>
                <a:spcPts val="7311"/>
              </a:lnSpc>
            </a:pPr>
            <a:r>
              <a:rPr lang="en-US" sz="6897">
                <a:solidFill>
                  <a:srgbClr val="112838"/>
                </a:solidFill>
                <a:latin typeface="Lazydog"/>
              </a:rPr>
              <a:t>RESEARCH AND EXPLORATION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850341" y="7023806"/>
            <a:ext cx="3005222" cy="2036974"/>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000000"/>
                </a:solidFill>
                <a:latin typeface="Futura"/>
              </a:rPr>
              <a:t>The training data is around 140K conversations collected from ShareGPT.com</a:t>
            </a:r>
          </a:p>
        </p:txBody>
      </p:sp>
      <p:sp>
        <p:nvSpPr>
          <p:cNvPr name="TextBox 3" id="3"/>
          <p:cNvSpPr txBox="true"/>
          <p:nvPr/>
        </p:nvSpPr>
        <p:spPr>
          <a:xfrm rot="0">
            <a:off x="12179677" y="2978182"/>
            <a:ext cx="1521658" cy="479361"/>
          </a:xfrm>
          <a:prstGeom prst="rect">
            <a:avLst/>
          </a:prstGeom>
        </p:spPr>
        <p:txBody>
          <a:bodyPr anchor="t" rtlCol="false" tIns="0" lIns="0" bIns="0" rIns="0">
            <a:spAutoFit/>
          </a:bodyPr>
          <a:lstStyle/>
          <a:p>
            <a:pPr algn="ctr" marL="0" indent="0" lvl="0">
              <a:lnSpc>
                <a:spcPts val="3500"/>
              </a:lnSpc>
              <a:spcBef>
                <a:spcPct val="0"/>
              </a:spcBef>
            </a:pPr>
            <a:r>
              <a:rPr lang="en-US" sz="2500">
                <a:solidFill>
                  <a:srgbClr val="000000"/>
                </a:solidFill>
                <a:latin typeface="Futura Bold"/>
              </a:rPr>
              <a:t>Vicuna</a:t>
            </a:r>
          </a:p>
        </p:txBody>
      </p:sp>
      <p:sp>
        <p:nvSpPr>
          <p:cNvPr name="TextBox 4" id="4"/>
          <p:cNvSpPr txBox="true"/>
          <p:nvPr/>
        </p:nvSpPr>
        <p:spPr>
          <a:xfrm rot="0">
            <a:off x="11799389" y="6191251"/>
            <a:ext cx="3803890" cy="436859"/>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000000"/>
                </a:solidFill>
                <a:latin typeface="Futura"/>
              </a:rPr>
              <a:t>Non-Commercial </a:t>
            </a:r>
          </a:p>
        </p:txBody>
      </p:sp>
      <p:sp>
        <p:nvSpPr>
          <p:cNvPr name="Freeform 5" id="5"/>
          <p:cNvSpPr/>
          <p:nvPr/>
        </p:nvSpPr>
        <p:spPr>
          <a:xfrm flipH="false" flipV="false" rot="0">
            <a:off x="15032311" y="274907"/>
            <a:ext cx="2025560" cy="3040768"/>
          </a:xfrm>
          <a:custGeom>
            <a:avLst/>
            <a:gdLst/>
            <a:ahLst/>
            <a:cxnLst/>
            <a:rect r="r" b="b" t="t" l="l"/>
            <a:pathLst>
              <a:path h="3040768" w="2025560">
                <a:moveTo>
                  <a:pt x="0" y="0"/>
                </a:moveTo>
                <a:lnTo>
                  <a:pt x="2025560" y="0"/>
                </a:lnTo>
                <a:lnTo>
                  <a:pt x="2025560" y="3040768"/>
                </a:lnTo>
                <a:lnTo>
                  <a:pt x="0" y="3040768"/>
                </a:lnTo>
                <a:lnTo>
                  <a:pt x="0" y="0"/>
                </a:lnTo>
                <a:close/>
              </a:path>
            </a:pathLst>
          </a:custGeom>
          <a:blipFill>
            <a:blip r:embed="rId2"/>
            <a:stretch>
              <a:fillRect l="0" t="0" r="0" b="0"/>
            </a:stretch>
          </a:blipFill>
        </p:spPr>
      </p:sp>
      <p:sp>
        <p:nvSpPr>
          <p:cNvPr name="TextBox 6" id="6"/>
          <p:cNvSpPr txBox="true"/>
          <p:nvPr/>
        </p:nvSpPr>
        <p:spPr>
          <a:xfrm rot="0">
            <a:off x="15489810" y="2960075"/>
            <a:ext cx="1109186" cy="479361"/>
          </a:xfrm>
          <a:prstGeom prst="rect">
            <a:avLst/>
          </a:prstGeom>
        </p:spPr>
        <p:txBody>
          <a:bodyPr anchor="t" rtlCol="false" tIns="0" lIns="0" bIns="0" rIns="0">
            <a:spAutoFit/>
          </a:bodyPr>
          <a:lstStyle/>
          <a:p>
            <a:pPr algn="ctr" marL="0" indent="0" lvl="0">
              <a:lnSpc>
                <a:spcPts val="3500"/>
              </a:lnSpc>
              <a:spcBef>
                <a:spcPct val="0"/>
              </a:spcBef>
            </a:pPr>
            <a:r>
              <a:rPr lang="en-US" sz="2500">
                <a:solidFill>
                  <a:srgbClr val="000000"/>
                </a:solidFill>
                <a:latin typeface="Futura Bold"/>
              </a:rPr>
              <a:t>Falcon</a:t>
            </a:r>
          </a:p>
        </p:txBody>
      </p:sp>
      <p:sp>
        <p:nvSpPr>
          <p:cNvPr name="TextBox 7" id="7"/>
          <p:cNvSpPr txBox="true"/>
          <p:nvPr/>
        </p:nvSpPr>
        <p:spPr>
          <a:xfrm rot="0">
            <a:off x="15132427" y="6138864"/>
            <a:ext cx="2881634" cy="436859"/>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000000"/>
                </a:solidFill>
                <a:latin typeface="Futura"/>
              </a:rPr>
              <a:t>Apache 2.0</a:t>
            </a:r>
          </a:p>
        </p:txBody>
      </p:sp>
      <p:sp>
        <p:nvSpPr>
          <p:cNvPr name="TextBox 8" id="8"/>
          <p:cNvSpPr txBox="true"/>
          <p:nvPr/>
        </p:nvSpPr>
        <p:spPr>
          <a:xfrm rot="0">
            <a:off x="15142782" y="7319081"/>
            <a:ext cx="3005222" cy="436859"/>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000000"/>
                </a:solidFill>
                <a:latin typeface="Futura"/>
              </a:rPr>
              <a:t>Refined Web</a:t>
            </a:r>
          </a:p>
        </p:txBody>
      </p:sp>
      <p:sp>
        <p:nvSpPr>
          <p:cNvPr name="TextBox 9" id="9"/>
          <p:cNvSpPr txBox="true"/>
          <p:nvPr/>
        </p:nvSpPr>
        <p:spPr>
          <a:xfrm rot="0">
            <a:off x="15142782" y="5100392"/>
            <a:ext cx="3145218" cy="436858"/>
          </a:xfrm>
          <a:prstGeom prst="rect">
            <a:avLst/>
          </a:prstGeom>
        </p:spPr>
        <p:txBody>
          <a:bodyPr anchor="t" rtlCol="false" tIns="0" lIns="0" bIns="0" rIns="0">
            <a:spAutoFit/>
          </a:bodyPr>
          <a:lstStyle/>
          <a:p>
            <a:pPr algn="just" marL="496575" indent="-248288" lvl="1">
              <a:lnSpc>
                <a:spcPts val="3220"/>
              </a:lnSpc>
              <a:buFont typeface="Arial"/>
              <a:buChar char="•"/>
            </a:pPr>
            <a:r>
              <a:rPr lang="en-US" sz="2300">
                <a:solidFill>
                  <a:srgbClr val="000000"/>
                </a:solidFill>
                <a:latin typeface="Futura"/>
              </a:rPr>
              <a:t>7B,40B</a:t>
            </a:r>
          </a:p>
        </p:txBody>
      </p:sp>
      <p:sp>
        <p:nvSpPr>
          <p:cNvPr name="TextBox 10" id="10"/>
          <p:cNvSpPr txBox="true"/>
          <p:nvPr/>
        </p:nvSpPr>
        <p:spPr>
          <a:xfrm rot="0">
            <a:off x="11862745" y="5179767"/>
            <a:ext cx="3145218" cy="436858"/>
          </a:xfrm>
          <a:prstGeom prst="rect">
            <a:avLst/>
          </a:prstGeom>
        </p:spPr>
        <p:txBody>
          <a:bodyPr anchor="t" rtlCol="false" tIns="0" lIns="0" bIns="0" rIns="0">
            <a:spAutoFit/>
          </a:bodyPr>
          <a:lstStyle/>
          <a:p>
            <a:pPr marL="496575" indent="-248288" lvl="1">
              <a:lnSpc>
                <a:spcPts val="3220"/>
              </a:lnSpc>
              <a:buFont typeface="Arial"/>
              <a:buChar char="•"/>
            </a:pPr>
            <a:r>
              <a:rPr lang="en-US" sz="2300">
                <a:solidFill>
                  <a:srgbClr val="000000"/>
                </a:solidFill>
                <a:latin typeface="Futura"/>
              </a:rPr>
              <a:t>7B, 13B, 33B,65B</a:t>
            </a:r>
          </a:p>
        </p:txBody>
      </p:sp>
      <p:sp>
        <p:nvSpPr>
          <p:cNvPr name="AutoShape 11" id="11"/>
          <p:cNvSpPr/>
          <p:nvPr/>
        </p:nvSpPr>
        <p:spPr>
          <a:xfrm>
            <a:off x="11669839" y="3082957"/>
            <a:ext cx="0" cy="5702553"/>
          </a:xfrm>
          <a:prstGeom prst="line">
            <a:avLst/>
          </a:prstGeom>
          <a:ln cap="flat" w="38100">
            <a:solidFill>
              <a:srgbClr val="006193"/>
            </a:solidFill>
            <a:prstDash val="solid"/>
            <a:headEnd type="none" len="sm" w="sm"/>
            <a:tailEnd type="none" len="sm" w="sm"/>
          </a:ln>
        </p:spPr>
      </p:sp>
      <p:sp>
        <p:nvSpPr>
          <p:cNvPr name="AutoShape 12" id="12"/>
          <p:cNvSpPr/>
          <p:nvPr/>
        </p:nvSpPr>
        <p:spPr>
          <a:xfrm>
            <a:off x="15132427" y="3082957"/>
            <a:ext cx="0" cy="5702553"/>
          </a:xfrm>
          <a:prstGeom prst="line">
            <a:avLst/>
          </a:prstGeom>
          <a:ln cap="flat" w="38100">
            <a:solidFill>
              <a:srgbClr val="006193"/>
            </a:solidFill>
            <a:prstDash val="solid"/>
            <a:headEnd type="none" len="sm" w="sm"/>
            <a:tailEnd type="none" len="sm" w="sm"/>
          </a:ln>
        </p:spPr>
      </p:sp>
      <p:sp>
        <p:nvSpPr>
          <p:cNvPr name="Freeform 13" id="13"/>
          <p:cNvSpPr/>
          <p:nvPr/>
        </p:nvSpPr>
        <p:spPr>
          <a:xfrm flipH="false" flipV="false" rot="0">
            <a:off x="11713810" y="3790949"/>
            <a:ext cx="874583" cy="874583"/>
          </a:xfrm>
          <a:custGeom>
            <a:avLst/>
            <a:gdLst/>
            <a:ahLst/>
            <a:cxnLst/>
            <a:rect r="r" b="b" t="t" l="l"/>
            <a:pathLst>
              <a:path h="874583" w="874583">
                <a:moveTo>
                  <a:pt x="0" y="0"/>
                </a:moveTo>
                <a:lnTo>
                  <a:pt x="874583" y="0"/>
                </a:lnTo>
                <a:lnTo>
                  <a:pt x="874583" y="874583"/>
                </a:lnTo>
                <a:lnTo>
                  <a:pt x="0" y="874583"/>
                </a:lnTo>
                <a:lnTo>
                  <a:pt x="0" y="0"/>
                </a:lnTo>
                <a:close/>
              </a:path>
            </a:pathLst>
          </a:custGeom>
          <a:blipFill>
            <a:blip r:embed="rId3"/>
            <a:stretch>
              <a:fillRect l="0" t="0" r="0" b="0"/>
            </a:stretch>
          </a:blipFill>
        </p:spPr>
      </p:sp>
      <p:sp>
        <p:nvSpPr>
          <p:cNvPr name="Freeform 14" id="14"/>
          <p:cNvSpPr/>
          <p:nvPr/>
        </p:nvSpPr>
        <p:spPr>
          <a:xfrm flipH="false" flipV="false" rot="0">
            <a:off x="15620218" y="3740914"/>
            <a:ext cx="1079689" cy="1079689"/>
          </a:xfrm>
          <a:custGeom>
            <a:avLst/>
            <a:gdLst/>
            <a:ahLst/>
            <a:cxnLst/>
            <a:rect r="r" b="b" t="t" l="l"/>
            <a:pathLst>
              <a:path h="1079689" w="1079689">
                <a:moveTo>
                  <a:pt x="0" y="0"/>
                </a:moveTo>
                <a:lnTo>
                  <a:pt x="1079688" y="0"/>
                </a:lnTo>
                <a:lnTo>
                  <a:pt x="1079688" y="1079689"/>
                </a:lnTo>
                <a:lnTo>
                  <a:pt x="0" y="1079689"/>
                </a:lnTo>
                <a:lnTo>
                  <a:pt x="0" y="0"/>
                </a:lnTo>
                <a:close/>
              </a:path>
            </a:pathLst>
          </a:custGeom>
          <a:blipFill>
            <a:blip r:embed="rId4"/>
            <a:stretch>
              <a:fillRect l="0" t="0" r="0" b="0"/>
            </a:stretch>
          </a:blipFill>
        </p:spPr>
      </p:sp>
      <p:sp>
        <p:nvSpPr>
          <p:cNvPr name="Freeform 15" id="15"/>
          <p:cNvSpPr/>
          <p:nvPr/>
        </p:nvSpPr>
        <p:spPr>
          <a:xfrm flipH="false" flipV="false" rot="0">
            <a:off x="12674578" y="3758438"/>
            <a:ext cx="977704" cy="977704"/>
          </a:xfrm>
          <a:custGeom>
            <a:avLst/>
            <a:gdLst/>
            <a:ahLst/>
            <a:cxnLst/>
            <a:rect r="r" b="b" t="t" l="l"/>
            <a:pathLst>
              <a:path h="977704" w="977704">
                <a:moveTo>
                  <a:pt x="0" y="0"/>
                </a:moveTo>
                <a:lnTo>
                  <a:pt x="977704" y="0"/>
                </a:lnTo>
                <a:lnTo>
                  <a:pt x="977704" y="977704"/>
                </a:lnTo>
                <a:lnTo>
                  <a:pt x="0" y="977704"/>
                </a:lnTo>
                <a:lnTo>
                  <a:pt x="0" y="0"/>
                </a:lnTo>
                <a:close/>
              </a:path>
            </a:pathLst>
          </a:custGeom>
          <a:blipFill>
            <a:blip r:embed="rId5"/>
            <a:stretch>
              <a:fillRect l="0" t="0" r="0" b="0"/>
            </a:stretch>
          </a:blipFill>
        </p:spPr>
      </p:sp>
      <p:sp>
        <p:nvSpPr>
          <p:cNvPr name="Freeform 16" id="16"/>
          <p:cNvSpPr/>
          <p:nvPr/>
        </p:nvSpPr>
        <p:spPr>
          <a:xfrm flipH="false" flipV="false" rot="0">
            <a:off x="13566557" y="3847090"/>
            <a:ext cx="835032" cy="835032"/>
          </a:xfrm>
          <a:custGeom>
            <a:avLst/>
            <a:gdLst/>
            <a:ahLst/>
            <a:cxnLst/>
            <a:rect r="r" b="b" t="t" l="l"/>
            <a:pathLst>
              <a:path h="835032" w="835032">
                <a:moveTo>
                  <a:pt x="0" y="0"/>
                </a:moveTo>
                <a:lnTo>
                  <a:pt x="835032" y="0"/>
                </a:lnTo>
                <a:lnTo>
                  <a:pt x="835032" y="835032"/>
                </a:lnTo>
                <a:lnTo>
                  <a:pt x="0" y="835032"/>
                </a:lnTo>
                <a:lnTo>
                  <a:pt x="0" y="0"/>
                </a:lnTo>
                <a:close/>
              </a:path>
            </a:pathLst>
          </a:custGeom>
          <a:blipFill>
            <a:blip r:embed="rId6"/>
            <a:stretch>
              <a:fillRect l="0" t="0" r="0" b="0"/>
            </a:stretch>
          </a:blipFill>
        </p:spPr>
      </p:sp>
      <p:sp>
        <p:nvSpPr>
          <p:cNvPr name="Freeform 17" id="17"/>
          <p:cNvSpPr/>
          <p:nvPr/>
        </p:nvSpPr>
        <p:spPr>
          <a:xfrm flipH="false" flipV="false" rot="0">
            <a:off x="14367063" y="3847090"/>
            <a:ext cx="727264" cy="727264"/>
          </a:xfrm>
          <a:custGeom>
            <a:avLst/>
            <a:gdLst/>
            <a:ahLst/>
            <a:cxnLst/>
            <a:rect r="r" b="b" t="t" l="l"/>
            <a:pathLst>
              <a:path h="727264" w="727264">
                <a:moveTo>
                  <a:pt x="0" y="0"/>
                </a:moveTo>
                <a:lnTo>
                  <a:pt x="727264" y="0"/>
                </a:lnTo>
                <a:lnTo>
                  <a:pt x="727264" y="727264"/>
                </a:lnTo>
                <a:lnTo>
                  <a:pt x="0" y="727264"/>
                </a:lnTo>
                <a:lnTo>
                  <a:pt x="0" y="0"/>
                </a:lnTo>
                <a:close/>
              </a:path>
            </a:pathLst>
          </a:custGeom>
          <a:blipFill>
            <a:blip r:embed="rId7"/>
            <a:stretch>
              <a:fillRect l="0" t="0" r="0" b="0"/>
            </a:stretch>
          </a:blipFill>
        </p:spPr>
      </p:sp>
      <p:grpSp>
        <p:nvGrpSpPr>
          <p:cNvPr name="Group 18" id="18"/>
          <p:cNvGrpSpPr/>
          <p:nvPr/>
        </p:nvGrpSpPr>
        <p:grpSpPr>
          <a:xfrm rot="0">
            <a:off x="458119" y="0"/>
            <a:ext cx="17335479" cy="9266939"/>
            <a:chOff x="0" y="0"/>
            <a:chExt cx="4565723" cy="2440675"/>
          </a:xfrm>
        </p:grpSpPr>
        <p:sp>
          <p:nvSpPr>
            <p:cNvPr name="Freeform 19" id="19"/>
            <p:cNvSpPr/>
            <p:nvPr/>
          </p:nvSpPr>
          <p:spPr>
            <a:xfrm flipH="false" flipV="false" rot="0">
              <a:off x="0" y="0"/>
              <a:ext cx="4565723" cy="2440675"/>
            </a:xfrm>
            <a:custGeom>
              <a:avLst/>
              <a:gdLst/>
              <a:ahLst/>
              <a:cxnLst/>
              <a:rect r="r" b="b" t="t" l="l"/>
              <a:pathLst>
                <a:path h="2440675" w="4565723">
                  <a:moveTo>
                    <a:pt x="24116" y="0"/>
                  </a:moveTo>
                  <a:lnTo>
                    <a:pt x="4541607" y="0"/>
                  </a:lnTo>
                  <a:cubicBezTo>
                    <a:pt x="4554926" y="0"/>
                    <a:pt x="4565723" y="10797"/>
                    <a:pt x="4565723" y="24116"/>
                  </a:cubicBezTo>
                  <a:lnTo>
                    <a:pt x="4565723" y="2416559"/>
                  </a:lnTo>
                  <a:cubicBezTo>
                    <a:pt x="4565723" y="2429878"/>
                    <a:pt x="4554926" y="2440675"/>
                    <a:pt x="4541607" y="2440675"/>
                  </a:cubicBezTo>
                  <a:lnTo>
                    <a:pt x="24116" y="2440675"/>
                  </a:lnTo>
                  <a:cubicBezTo>
                    <a:pt x="10797" y="2440675"/>
                    <a:pt x="0" y="2429878"/>
                    <a:pt x="0" y="2416559"/>
                  </a:cubicBezTo>
                  <a:lnTo>
                    <a:pt x="0" y="24116"/>
                  </a:lnTo>
                  <a:cubicBezTo>
                    <a:pt x="0" y="10797"/>
                    <a:pt x="10797" y="0"/>
                    <a:pt x="24116" y="0"/>
                  </a:cubicBezTo>
                  <a:close/>
                </a:path>
              </a:pathLst>
            </a:custGeom>
            <a:solidFill>
              <a:srgbClr val="000000">
                <a:alpha val="0"/>
              </a:srgbClr>
            </a:solidFill>
            <a:ln w="95250">
              <a:solidFill>
                <a:srgbClr val="006193"/>
              </a:solidFill>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3499"/>
                </a:lnSpc>
              </a:pPr>
            </a:p>
          </p:txBody>
        </p:sp>
      </p:grpSp>
      <p:sp>
        <p:nvSpPr>
          <p:cNvPr name="AutoShape 21" id="21"/>
          <p:cNvSpPr/>
          <p:nvPr/>
        </p:nvSpPr>
        <p:spPr>
          <a:xfrm>
            <a:off x="5504298" y="3077100"/>
            <a:ext cx="23929" cy="5701843"/>
          </a:xfrm>
          <a:prstGeom prst="line">
            <a:avLst/>
          </a:prstGeom>
          <a:ln cap="flat" w="38100">
            <a:solidFill>
              <a:srgbClr val="006193"/>
            </a:solidFill>
            <a:prstDash val="solid"/>
            <a:headEnd type="none" len="sm" w="sm"/>
            <a:tailEnd type="none" len="sm" w="sm"/>
          </a:ln>
        </p:spPr>
      </p:sp>
      <p:sp>
        <p:nvSpPr>
          <p:cNvPr name="AutoShape 22" id="22"/>
          <p:cNvSpPr/>
          <p:nvPr/>
        </p:nvSpPr>
        <p:spPr>
          <a:xfrm>
            <a:off x="2540720" y="3077239"/>
            <a:ext cx="0" cy="5977929"/>
          </a:xfrm>
          <a:prstGeom prst="line">
            <a:avLst/>
          </a:prstGeom>
          <a:ln cap="flat" w="38100">
            <a:solidFill>
              <a:srgbClr val="006193"/>
            </a:solidFill>
            <a:prstDash val="solid"/>
            <a:headEnd type="none" len="sm" w="sm"/>
            <a:tailEnd type="none" len="sm" w="sm"/>
          </a:ln>
        </p:spPr>
      </p:sp>
      <p:sp>
        <p:nvSpPr>
          <p:cNvPr name="AutoShape 23" id="23"/>
          <p:cNvSpPr/>
          <p:nvPr/>
        </p:nvSpPr>
        <p:spPr>
          <a:xfrm>
            <a:off x="2559770" y="4864919"/>
            <a:ext cx="14719488" cy="0"/>
          </a:xfrm>
          <a:prstGeom prst="line">
            <a:avLst/>
          </a:prstGeom>
          <a:ln cap="flat" w="38100">
            <a:solidFill>
              <a:srgbClr val="006193"/>
            </a:solidFill>
            <a:prstDash val="solid"/>
            <a:headEnd type="none" len="sm" w="sm"/>
            <a:tailEnd type="none" len="sm" w="sm"/>
          </a:ln>
        </p:spPr>
      </p:sp>
      <p:sp>
        <p:nvSpPr>
          <p:cNvPr name="AutoShape 24" id="24"/>
          <p:cNvSpPr/>
          <p:nvPr/>
        </p:nvSpPr>
        <p:spPr>
          <a:xfrm>
            <a:off x="2559770" y="5928021"/>
            <a:ext cx="14740394" cy="0"/>
          </a:xfrm>
          <a:prstGeom prst="line">
            <a:avLst/>
          </a:prstGeom>
          <a:ln cap="flat" w="38100">
            <a:solidFill>
              <a:srgbClr val="006193"/>
            </a:solidFill>
            <a:prstDash val="solid"/>
            <a:headEnd type="none" len="sm" w="sm"/>
            <a:tailEnd type="none" len="sm" w="sm"/>
          </a:ln>
        </p:spPr>
      </p:sp>
      <p:sp>
        <p:nvSpPr>
          <p:cNvPr name="AutoShape 25" id="25"/>
          <p:cNvSpPr/>
          <p:nvPr/>
        </p:nvSpPr>
        <p:spPr>
          <a:xfrm>
            <a:off x="2559770" y="7113338"/>
            <a:ext cx="14719488" cy="0"/>
          </a:xfrm>
          <a:prstGeom prst="line">
            <a:avLst/>
          </a:prstGeom>
          <a:ln cap="flat" w="38100">
            <a:solidFill>
              <a:srgbClr val="006193"/>
            </a:solidFill>
            <a:prstDash val="solid"/>
            <a:headEnd type="none" len="sm" w="sm"/>
            <a:tailEnd type="none" len="sm" w="sm"/>
          </a:ln>
        </p:spPr>
      </p:sp>
      <p:sp>
        <p:nvSpPr>
          <p:cNvPr name="TextBox 26" id="26"/>
          <p:cNvSpPr txBox="true"/>
          <p:nvPr/>
        </p:nvSpPr>
        <p:spPr>
          <a:xfrm rot="0">
            <a:off x="2812827" y="7370513"/>
            <a:ext cx="1735435" cy="587989"/>
          </a:xfrm>
          <a:prstGeom prst="rect">
            <a:avLst/>
          </a:prstGeom>
        </p:spPr>
        <p:txBody>
          <a:bodyPr anchor="t" rtlCol="false" tIns="0" lIns="0" bIns="0" rIns="0">
            <a:spAutoFit/>
          </a:bodyPr>
          <a:lstStyle/>
          <a:p>
            <a:pPr marL="0" indent="0" lvl="0">
              <a:lnSpc>
                <a:spcPts val="4339"/>
              </a:lnSpc>
              <a:spcBef>
                <a:spcPct val="0"/>
              </a:spcBef>
            </a:pPr>
            <a:r>
              <a:rPr lang="en-US" sz="3099">
                <a:solidFill>
                  <a:srgbClr val="000000"/>
                </a:solidFill>
                <a:latin typeface="Futura Bold"/>
              </a:rPr>
              <a:t>Dataset</a:t>
            </a:r>
          </a:p>
        </p:txBody>
      </p:sp>
      <p:sp>
        <p:nvSpPr>
          <p:cNvPr name="TextBox 27" id="27"/>
          <p:cNvSpPr txBox="true"/>
          <p:nvPr/>
        </p:nvSpPr>
        <p:spPr>
          <a:xfrm rot="0">
            <a:off x="810544" y="384493"/>
            <a:ext cx="6924830" cy="2421558"/>
          </a:xfrm>
          <a:prstGeom prst="rect">
            <a:avLst/>
          </a:prstGeom>
        </p:spPr>
        <p:txBody>
          <a:bodyPr anchor="t" rtlCol="false" tIns="0" lIns="0" bIns="0" rIns="0">
            <a:spAutoFit/>
          </a:bodyPr>
          <a:lstStyle/>
          <a:p>
            <a:pPr>
              <a:lnSpc>
                <a:spcPts val="6121"/>
              </a:lnSpc>
            </a:pPr>
            <a:r>
              <a:rPr lang="en-US" sz="5775">
                <a:solidFill>
                  <a:srgbClr val="112838"/>
                </a:solidFill>
                <a:latin typeface="Lazydog"/>
              </a:rPr>
              <a:t>FAMOUS </a:t>
            </a:r>
          </a:p>
          <a:p>
            <a:pPr>
              <a:lnSpc>
                <a:spcPts val="6121"/>
              </a:lnSpc>
            </a:pPr>
            <a:r>
              <a:rPr lang="en-US" sz="5775">
                <a:solidFill>
                  <a:srgbClr val="112838"/>
                </a:solidFill>
                <a:latin typeface="Lazydog"/>
              </a:rPr>
              <a:t>OPEN-SOURCE</a:t>
            </a:r>
          </a:p>
          <a:p>
            <a:pPr>
              <a:lnSpc>
                <a:spcPts val="6651"/>
              </a:lnSpc>
            </a:pPr>
            <a:r>
              <a:rPr lang="en-US" sz="6275">
                <a:solidFill>
                  <a:srgbClr val="112838"/>
                </a:solidFill>
                <a:latin typeface="Lazydog"/>
              </a:rPr>
              <a:t>LLMS</a:t>
            </a:r>
          </a:p>
        </p:txBody>
      </p:sp>
      <p:sp>
        <p:nvSpPr>
          <p:cNvPr name="TextBox 28" id="28"/>
          <p:cNvSpPr txBox="true"/>
          <p:nvPr/>
        </p:nvSpPr>
        <p:spPr>
          <a:xfrm rot="0">
            <a:off x="9317216" y="7181921"/>
            <a:ext cx="2010925" cy="1033738"/>
          </a:xfrm>
          <a:prstGeom prst="rect">
            <a:avLst/>
          </a:prstGeom>
        </p:spPr>
        <p:txBody>
          <a:bodyPr anchor="t" rtlCol="false" tIns="0" lIns="0" bIns="0" rIns="0">
            <a:spAutoFit/>
          </a:bodyPr>
          <a:lstStyle/>
          <a:p>
            <a:pPr marL="604518" indent="-302259" lvl="1">
              <a:lnSpc>
                <a:spcPts val="3919"/>
              </a:lnSpc>
              <a:buFont typeface="Arial"/>
              <a:buChar char="•"/>
            </a:pPr>
            <a:r>
              <a:rPr lang="en-US" sz="2799">
                <a:solidFill>
                  <a:srgbClr val="000000"/>
                </a:solidFill>
                <a:latin typeface="Futura"/>
              </a:rPr>
              <a:t>Custom Dataset</a:t>
            </a:r>
          </a:p>
        </p:txBody>
      </p:sp>
      <p:sp>
        <p:nvSpPr>
          <p:cNvPr name="TextBox 29" id="29"/>
          <p:cNvSpPr txBox="true"/>
          <p:nvPr/>
        </p:nvSpPr>
        <p:spPr>
          <a:xfrm rot="0">
            <a:off x="5687494" y="5141153"/>
            <a:ext cx="3206341" cy="512445"/>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00000"/>
                </a:solidFill>
                <a:latin typeface="Futura Medium"/>
              </a:rPr>
              <a:t>7B, 13B, 33B,65B</a:t>
            </a:r>
          </a:p>
        </p:txBody>
      </p:sp>
      <p:sp>
        <p:nvSpPr>
          <p:cNvPr name="TextBox 30" id="30"/>
          <p:cNvSpPr txBox="true"/>
          <p:nvPr/>
        </p:nvSpPr>
        <p:spPr>
          <a:xfrm rot="0">
            <a:off x="5877994" y="6296092"/>
            <a:ext cx="2881634" cy="436859"/>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000000"/>
                </a:solidFill>
                <a:latin typeface="Futura"/>
              </a:rPr>
              <a:t>Non-C</a:t>
            </a:r>
            <a:r>
              <a:rPr lang="en-US" sz="2300">
                <a:solidFill>
                  <a:srgbClr val="000000"/>
                </a:solidFill>
                <a:latin typeface="Futura"/>
              </a:rPr>
              <a:t>ommercial</a:t>
            </a:r>
          </a:p>
        </p:txBody>
      </p:sp>
      <p:sp>
        <p:nvSpPr>
          <p:cNvPr name="TextBox 31" id="31"/>
          <p:cNvSpPr txBox="true"/>
          <p:nvPr/>
        </p:nvSpPr>
        <p:spPr>
          <a:xfrm rot="0">
            <a:off x="5839896" y="7141913"/>
            <a:ext cx="3244440" cy="171052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Futura"/>
              </a:rPr>
              <a:t>CCNet, C4, GitHub, Wikipedia, Books, ArXiv, and Stack Exchange</a:t>
            </a:r>
          </a:p>
        </p:txBody>
      </p:sp>
      <p:sp>
        <p:nvSpPr>
          <p:cNvPr name="TextBox 32" id="32"/>
          <p:cNvSpPr txBox="true"/>
          <p:nvPr/>
        </p:nvSpPr>
        <p:spPr>
          <a:xfrm rot="0">
            <a:off x="6296451" y="2962939"/>
            <a:ext cx="1226344" cy="538458"/>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Futura Bold"/>
              </a:rPr>
              <a:t>Llama 1</a:t>
            </a:r>
          </a:p>
        </p:txBody>
      </p:sp>
      <p:sp>
        <p:nvSpPr>
          <p:cNvPr name="TextBox 33" id="33"/>
          <p:cNvSpPr txBox="true"/>
          <p:nvPr/>
        </p:nvSpPr>
        <p:spPr>
          <a:xfrm rot="0">
            <a:off x="9754095" y="2935627"/>
            <a:ext cx="1137166" cy="554947"/>
          </a:xfrm>
          <a:prstGeom prst="rect">
            <a:avLst/>
          </a:prstGeom>
        </p:spPr>
        <p:txBody>
          <a:bodyPr anchor="t" rtlCol="false" tIns="0" lIns="0" bIns="0" rIns="0">
            <a:spAutoFit/>
          </a:bodyPr>
          <a:lstStyle/>
          <a:p>
            <a:pPr algn="ctr" marL="0" indent="0" lvl="0">
              <a:lnSpc>
                <a:spcPts val="4060"/>
              </a:lnSpc>
              <a:spcBef>
                <a:spcPct val="0"/>
              </a:spcBef>
            </a:pPr>
            <a:r>
              <a:rPr lang="en-US" sz="2900">
                <a:solidFill>
                  <a:srgbClr val="000000"/>
                </a:solidFill>
                <a:latin typeface="Futura Bold"/>
              </a:rPr>
              <a:t>Alpaca</a:t>
            </a:r>
          </a:p>
        </p:txBody>
      </p:sp>
      <p:sp>
        <p:nvSpPr>
          <p:cNvPr name="TextBox 34" id="34"/>
          <p:cNvSpPr txBox="true"/>
          <p:nvPr/>
        </p:nvSpPr>
        <p:spPr>
          <a:xfrm rot="0">
            <a:off x="9688976" y="5164523"/>
            <a:ext cx="1811470" cy="495850"/>
          </a:xfrm>
          <a:prstGeom prst="rect">
            <a:avLst/>
          </a:prstGeom>
        </p:spPr>
        <p:txBody>
          <a:bodyPr anchor="t" rtlCol="false" tIns="0" lIns="0" bIns="0" rIns="0">
            <a:spAutoFit/>
          </a:bodyPr>
          <a:lstStyle/>
          <a:p>
            <a:pPr marL="561344" indent="-280672" lvl="1">
              <a:lnSpc>
                <a:spcPts val="3640"/>
              </a:lnSpc>
              <a:buFont typeface="Arial"/>
              <a:buChar char="•"/>
            </a:pPr>
            <a:r>
              <a:rPr lang="en-US" sz="2600">
                <a:solidFill>
                  <a:srgbClr val="000000"/>
                </a:solidFill>
                <a:latin typeface="Futura"/>
              </a:rPr>
              <a:t>7B</a:t>
            </a:r>
          </a:p>
        </p:txBody>
      </p:sp>
      <p:sp>
        <p:nvSpPr>
          <p:cNvPr name="TextBox 35" id="35"/>
          <p:cNvSpPr txBox="true"/>
          <p:nvPr/>
        </p:nvSpPr>
        <p:spPr>
          <a:xfrm rot="0">
            <a:off x="9356101" y="6199573"/>
            <a:ext cx="2881634" cy="436859"/>
          </a:xfrm>
          <a:prstGeom prst="rect">
            <a:avLst/>
          </a:prstGeom>
        </p:spPr>
        <p:txBody>
          <a:bodyPr anchor="t" rtlCol="false" tIns="0" lIns="0" bIns="0" rIns="0">
            <a:spAutoFit/>
          </a:bodyPr>
          <a:lstStyle/>
          <a:p>
            <a:pPr algn="just" marL="496571" indent="-248285" lvl="1">
              <a:lnSpc>
                <a:spcPts val="3220"/>
              </a:lnSpc>
              <a:buFont typeface="Arial"/>
              <a:buChar char="•"/>
            </a:pPr>
            <a:r>
              <a:rPr lang="en-US" sz="2300">
                <a:solidFill>
                  <a:srgbClr val="000000"/>
                </a:solidFill>
                <a:latin typeface="Futura"/>
              </a:rPr>
              <a:t>Apache 2.0</a:t>
            </a:r>
          </a:p>
        </p:txBody>
      </p:sp>
      <p:sp>
        <p:nvSpPr>
          <p:cNvPr name="TextBox 36" id="36"/>
          <p:cNvSpPr txBox="true"/>
          <p:nvPr/>
        </p:nvSpPr>
        <p:spPr>
          <a:xfrm rot="0">
            <a:off x="2812827" y="4032974"/>
            <a:ext cx="2317790" cy="561975"/>
          </a:xfrm>
          <a:prstGeom prst="rect">
            <a:avLst/>
          </a:prstGeom>
        </p:spPr>
        <p:txBody>
          <a:bodyPr anchor="t" rtlCol="false" tIns="0" lIns="0" bIns="0" rIns="0">
            <a:spAutoFit/>
          </a:bodyPr>
          <a:lstStyle/>
          <a:p>
            <a:pPr algn="ctr" marL="0" indent="0" lvl="0">
              <a:lnSpc>
                <a:spcPts val="4199"/>
              </a:lnSpc>
              <a:spcBef>
                <a:spcPct val="0"/>
              </a:spcBef>
            </a:pPr>
            <a:r>
              <a:rPr lang="en-US" sz="2999">
                <a:solidFill>
                  <a:srgbClr val="000000"/>
                </a:solidFill>
                <a:latin typeface="Futura Bold"/>
              </a:rPr>
              <a:t>Developed By</a:t>
            </a:r>
          </a:p>
        </p:txBody>
      </p:sp>
      <p:sp>
        <p:nvSpPr>
          <p:cNvPr name="TextBox 37" id="37"/>
          <p:cNvSpPr txBox="true"/>
          <p:nvPr/>
        </p:nvSpPr>
        <p:spPr>
          <a:xfrm rot="0">
            <a:off x="2812827" y="3068656"/>
            <a:ext cx="1026676" cy="469836"/>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000000"/>
                </a:solidFill>
                <a:latin typeface="Futura Bold"/>
              </a:rPr>
              <a:t>Model</a:t>
            </a:r>
          </a:p>
        </p:txBody>
      </p:sp>
      <p:sp>
        <p:nvSpPr>
          <p:cNvPr name="TextBox 38" id="38"/>
          <p:cNvSpPr txBox="true"/>
          <p:nvPr/>
        </p:nvSpPr>
        <p:spPr>
          <a:xfrm rot="0">
            <a:off x="2812827" y="5049588"/>
            <a:ext cx="1735435" cy="604478"/>
          </a:xfrm>
          <a:prstGeom prst="rect">
            <a:avLst/>
          </a:prstGeom>
        </p:spPr>
        <p:txBody>
          <a:bodyPr anchor="t" rtlCol="false" tIns="0" lIns="0" bIns="0" rIns="0">
            <a:spAutoFit/>
          </a:bodyPr>
          <a:lstStyle/>
          <a:p>
            <a:pPr marL="0" indent="0" lvl="0">
              <a:lnSpc>
                <a:spcPts val="4479"/>
              </a:lnSpc>
              <a:spcBef>
                <a:spcPct val="0"/>
              </a:spcBef>
            </a:pPr>
            <a:r>
              <a:rPr lang="en-US" sz="3199">
                <a:solidFill>
                  <a:srgbClr val="000000"/>
                </a:solidFill>
                <a:latin typeface="Futura Bold"/>
              </a:rPr>
              <a:t>Tokens</a:t>
            </a:r>
          </a:p>
        </p:txBody>
      </p:sp>
      <p:sp>
        <p:nvSpPr>
          <p:cNvPr name="TextBox 39" id="39"/>
          <p:cNvSpPr txBox="true"/>
          <p:nvPr/>
        </p:nvSpPr>
        <p:spPr>
          <a:xfrm rot="0">
            <a:off x="2812827" y="6170998"/>
            <a:ext cx="1735435" cy="604478"/>
          </a:xfrm>
          <a:prstGeom prst="rect">
            <a:avLst/>
          </a:prstGeom>
        </p:spPr>
        <p:txBody>
          <a:bodyPr anchor="t" rtlCol="false" tIns="0" lIns="0" bIns="0" rIns="0">
            <a:spAutoFit/>
          </a:bodyPr>
          <a:lstStyle/>
          <a:p>
            <a:pPr marL="0" indent="0" lvl="0">
              <a:lnSpc>
                <a:spcPts val="4479"/>
              </a:lnSpc>
              <a:spcBef>
                <a:spcPct val="0"/>
              </a:spcBef>
            </a:pPr>
            <a:r>
              <a:rPr lang="en-US" sz="3199">
                <a:solidFill>
                  <a:srgbClr val="000000"/>
                </a:solidFill>
                <a:latin typeface="Futura Bold"/>
              </a:rPr>
              <a:t>License</a:t>
            </a:r>
          </a:p>
        </p:txBody>
      </p:sp>
      <p:sp>
        <p:nvSpPr>
          <p:cNvPr name="AutoShape 40" id="40"/>
          <p:cNvSpPr/>
          <p:nvPr/>
        </p:nvSpPr>
        <p:spPr>
          <a:xfrm>
            <a:off x="9122434" y="3077239"/>
            <a:ext cx="41524" cy="5702415"/>
          </a:xfrm>
          <a:prstGeom prst="line">
            <a:avLst/>
          </a:prstGeom>
          <a:ln cap="flat" w="38100">
            <a:solidFill>
              <a:srgbClr val="006193"/>
            </a:solidFill>
            <a:prstDash val="solid"/>
            <a:headEnd type="none" len="sm" w="sm"/>
            <a:tailEnd type="none" len="sm" w="sm"/>
          </a:ln>
        </p:spPr>
      </p:sp>
      <p:sp>
        <p:nvSpPr>
          <p:cNvPr name="AutoShape 41" id="41"/>
          <p:cNvSpPr/>
          <p:nvPr/>
        </p:nvSpPr>
        <p:spPr>
          <a:xfrm>
            <a:off x="2540745" y="3731389"/>
            <a:ext cx="14575043" cy="19050"/>
          </a:xfrm>
          <a:prstGeom prst="line">
            <a:avLst/>
          </a:prstGeom>
          <a:ln cap="flat" w="38100">
            <a:solidFill>
              <a:srgbClr val="006193"/>
            </a:solidFill>
            <a:prstDash val="solid"/>
            <a:headEnd type="none" len="sm" w="sm"/>
            <a:tailEnd type="none" len="sm" w="sm"/>
          </a:ln>
        </p:spPr>
      </p:sp>
      <p:sp>
        <p:nvSpPr>
          <p:cNvPr name="Freeform 42" id="42"/>
          <p:cNvSpPr/>
          <p:nvPr/>
        </p:nvSpPr>
        <p:spPr>
          <a:xfrm flipH="false" flipV="false" rot="197288">
            <a:off x="-2463817" y="6819548"/>
            <a:ext cx="5331199" cy="3421661"/>
          </a:xfrm>
          <a:custGeom>
            <a:avLst/>
            <a:gdLst/>
            <a:ahLst/>
            <a:cxnLst/>
            <a:rect r="r" b="b" t="t" l="l"/>
            <a:pathLst>
              <a:path h="3421661" w="5331199">
                <a:moveTo>
                  <a:pt x="0" y="0"/>
                </a:moveTo>
                <a:lnTo>
                  <a:pt x="5331200" y="0"/>
                </a:lnTo>
                <a:lnTo>
                  <a:pt x="5331200" y="3421660"/>
                </a:lnTo>
                <a:lnTo>
                  <a:pt x="0" y="34216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3" id="43"/>
          <p:cNvSpPr/>
          <p:nvPr/>
        </p:nvSpPr>
        <p:spPr>
          <a:xfrm flipH="false" flipV="false" rot="0">
            <a:off x="6841548" y="3938606"/>
            <a:ext cx="950975" cy="633587"/>
          </a:xfrm>
          <a:custGeom>
            <a:avLst/>
            <a:gdLst/>
            <a:ahLst/>
            <a:cxnLst/>
            <a:rect r="r" b="b" t="t" l="l"/>
            <a:pathLst>
              <a:path h="633587" w="950975">
                <a:moveTo>
                  <a:pt x="0" y="0"/>
                </a:moveTo>
                <a:lnTo>
                  <a:pt x="950976" y="0"/>
                </a:lnTo>
                <a:lnTo>
                  <a:pt x="950976" y="633587"/>
                </a:lnTo>
                <a:lnTo>
                  <a:pt x="0" y="6335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4" id="44"/>
          <p:cNvSpPr/>
          <p:nvPr/>
        </p:nvSpPr>
        <p:spPr>
          <a:xfrm flipH="false" flipV="false" rot="0">
            <a:off x="9754095" y="3785230"/>
            <a:ext cx="1048704" cy="1048704"/>
          </a:xfrm>
          <a:custGeom>
            <a:avLst/>
            <a:gdLst/>
            <a:ahLst/>
            <a:cxnLst/>
            <a:rect r="r" b="b" t="t" l="l"/>
            <a:pathLst>
              <a:path h="1048704" w="1048704">
                <a:moveTo>
                  <a:pt x="0" y="0"/>
                </a:moveTo>
                <a:lnTo>
                  <a:pt x="1048705" y="0"/>
                </a:lnTo>
                <a:lnTo>
                  <a:pt x="1048705" y="1048704"/>
                </a:lnTo>
                <a:lnTo>
                  <a:pt x="0" y="1048704"/>
                </a:lnTo>
                <a:lnTo>
                  <a:pt x="0" y="0"/>
                </a:lnTo>
                <a:close/>
              </a:path>
            </a:pathLst>
          </a:custGeom>
          <a:blipFill>
            <a:blip r:embed="rId12"/>
            <a:stretch>
              <a:fillRect l="0" t="0" r="0" b="0"/>
            </a:stretch>
          </a:blipFill>
        </p:spPr>
      </p:sp>
      <p:sp>
        <p:nvSpPr>
          <p:cNvPr name="Freeform 45" id="45"/>
          <p:cNvSpPr/>
          <p:nvPr/>
        </p:nvSpPr>
        <p:spPr>
          <a:xfrm flipH="false" flipV="false" rot="0">
            <a:off x="6296451" y="398506"/>
            <a:ext cx="1651482" cy="2488233"/>
          </a:xfrm>
          <a:custGeom>
            <a:avLst/>
            <a:gdLst/>
            <a:ahLst/>
            <a:cxnLst/>
            <a:rect r="r" b="b" t="t" l="l"/>
            <a:pathLst>
              <a:path h="2488233" w="1651482">
                <a:moveTo>
                  <a:pt x="0" y="0"/>
                </a:moveTo>
                <a:lnTo>
                  <a:pt x="1651482" y="0"/>
                </a:lnTo>
                <a:lnTo>
                  <a:pt x="1651482" y="2488233"/>
                </a:lnTo>
                <a:lnTo>
                  <a:pt x="0" y="2488233"/>
                </a:lnTo>
                <a:lnTo>
                  <a:pt x="0" y="0"/>
                </a:lnTo>
                <a:close/>
              </a:path>
            </a:pathLst>
          </a:custGeom>
          <a:blipFill>
            <a:blip r:embed="rId13"/>
            <a:stretch>
              <a:fillRect l="-195269" t="-9822" r="-38608" b="-20888"/>
            </a:stretch>
          </a:blipFill>
        </p:spPr>
      </p:sp>
      <p:sp>
        <p:nvSpPr>
          <p:cNvPr name="Freeform 46" id="46"/>
          <p:cNvSpPr/>
          <p:nvPr/>
        </p:nvSpPr>
        <p:spPr>
          <a:xfrm flipH="false" flipV="false" rot="0">
            <a:off x="9362891" y="424990"/>
            <a:ext cx="2264184" cy="2356974"/>
          </a:xfrm>
          <a:custGeom>
            <a:avLst/>
            <a:gdLst/>
            <a:ahLst/>
            <a:cxnLst/>
            <a:rect r="r" b="b" t="t" l="l"/>
            <a:pathLst>
              <a:path h="2356974" w="2264184">
                <a:moveTo>
                  <a:pt x="0" y="0"/>
                </a:moveTo>
                <a:lnTo>
                  <a:pt x="2264184" y="0"/>
                </a:lnTo>
                <a:lnTo>
                  <a:pt x="2264184" y="2356974"/>
                </a:lnTo>
                <a:lnTo>
                  <a:pt x="0" y="2356974"/>
                </a:lnTo>
                <a:lnTo>
                  <a:pt x="0" y="0"/>
                </a:lnTo>
                <a:close/>
              </a:path>
            </a:pathLst>
          </a:custGeom>
          <a:blipFill>
            <a:blip r:embed="rId14"/>
            <a:stretch>
              <a:fillRect l="0" t="-725" r="-2756" b="0"/>
            </a:stretch>
          </a:blipFill>
        </p:spPr>
      </p:sp>
      <p:sp>
        <p:nvSpPr>
          <p:cNvPr name="Freeform 47" id="47"/>
          <p:cNvSpPr/>
          <p:nvPr/>
        </p:nvSpPr>
        <p:spPr>
          <a:xfrm flipH="false" flipV="false" rot="0">
            <a:off x="12117247" y="404224"/>
            <a:ext cx="2225194" cy="2345358"/>
          </a:xfrm>
          <a:custGeom>
            <a:avLst/>
            <a:gdLst/>
            <a:ahLst/>
            <a:cxnLst/>
            <a:rect r="r" b="b" t="t" l="l"/>
            <a:pathLst>
              <a:path h="2345358" w="2225194">
                <a:moveTo>
                  <a:pt x="0" y="0"/>
                </a:moveTo>
                <a:lnTo>
                  <a:pt x="2225194" y="0"/>
                </a:lnTo>
                <a:lnTo>
                  <a:pt x="2225194" y="2345358"/>
                </a:lnTo>
                <a:lnTo>
                  <a:pt x="0" y="2345358"/>
                </a:lnTo>
                <a:lnTo>
                  <a:pt x="0" y="0"/>
                </a:lnTo>
                <a:close/>
              </a:path>
            </a:pathLst>
          </a:custGeom>
          <a:blipFill>
            <a:blip r:embed="rId15"/>
            <a:stretch>
              <a:fillRect l="-2700" t="0" r="-2700" b="0"/>
            </a:stretch>
          </a:blipFill>
        </p:spPr>
      </p:sp>
      <p:grpSp>
        <p:nvGrpSpPr>
          <p:cNvPr name="Group 48" id="48"/>
          <p:cNvGrpSpPr/>
          <p:nvPr/>
        </p:nvGrpSpPr>
        <p:grpSpPr>
          <a:xfrm rot="0">
            <a:off x="0" y="9463323"/>
            <a:ext cx="18288000" cy="660541"/>
            <a:chOff x="0" y="0"/>
            <a:chExt cx="24384000" cy="880721"/>
          </a:xfrm>
        </p:grpSpPr>
        <p:sp>
          <p:nvSpPr>
            <p:cNvPr name="Freeform 49" id="49"/>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16"/>
              <a:stretch>
                <a:fillRect l="0" t="0" r="0" b="0"/>
              </a:stretch>
            </a:blipFill>
          </p:spPr>
        </p:sp>
        <p:sp>
          <p:nvSpPr>
            <p:cNvPr name="TextBox 50" id="50"/>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51" id="51"/>
            <p:cNvSpPr txBox="true"/>
            <p:nvPr/>
          </p:nvSpPr>
          <p:spPr>
            <a:xfrm rot="0">
              <a:off x="621175" y="306049"/>
              <a:ext cx="180578" cy="331522"/>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6</a:t>
              </a:r>
            </a:p>
          </p:txBody>
        </p:sp>
        <p:sp>
          <p:nvSpPr>
            <p:cNvPr name="AutoShape 52" id="52"/>
            <p:cNvSpPr/>
            <p:nvPr/>
          </p:nvSpPr>
          <p:spPr>
            <a:xfrm>
              <a:off x="0" y="12700"/>
              <a:ext cx="24384000" cy="0"/>
            </a:xfrm>
            <a:prstGeom prst="line">
              <a:avLst/>
            </a:prstGeom>
            <a:ln cap="flat" w="25400">
              <a:solidFill>
                <a:srgbClr val="D9D9D9"/>
              </a:solidFill>
              <a:prstDash val="sysDot"/>
              <a:headEnd type="none" len="sm" w="sm"/>
              <a:tailEnd type="none" len="sm" w="sm"/>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0975" y="1277831"/>
            <a:ext cx="7865243" cy="4424144"/>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955" r="0" b="-24760"/>
              </a:stretch>
            </a:blipFill>
          </p:spPr>
        </p:sp>
      </p:grpSp>
      <p:sp>
        <p:nvSpPr>
          <p:cNvPr name="Freeform 4" id="4"/>
          <p:cNvSpPr/>
          <p:nvPr/>
        </p:nvSpPr>
        <p:spPr>
          <a:xfrm flipH="false" flipV="false" rot="0">
            <a:off x="9525" y="5701975"/>
            <a:ext cx="2844751" cy="3647116"/>
          </a:xfrm>
          <a:custGeom>
            <a:avLst/>
            <a:gdLst/>
            <a:ahLst/>
            <a:cxnLst/>
            <a:rect r="r" b="b" t="t" l="l"/>
            <a:pathLst>
              <a:path h="3647116" w="2844751">
                <a:moveTo>
                  <a:pt x="0" y="0"/>
                </a:moveTo>
                <a:lnTo>
                  <a:pt x="2844751" y="0"/>
                </a:lnTo>
                <a:lnTo>
                  <a:pt x="2844751" y="3647116"/>
                </a:lnTo>
                <a:lnTo>
                  <a:pt x="0" y="3647116"/>
                </a:lnTo>
                <a:lnTo>
                  <a:pt x="0" y="0"/>
                </a:lnTo>
                <a:close/>
              </a:path>
            </a:pathLst>
          </a:custGeom>
          <a:blipFill>
            <a:blip r:embed="rId3"/>
            <a:stretch>
              <a:fillRect l="-4676" t="-11176" r="-4401" b="-16546"/>
            </a:stretch>
          </a:blipFill>
        </p:spPr>
      </p:sp>
      <p:sp>
        <p:nvSpPr>
          <p:cNvPr name="TextBox 5" id="5"/>
          <p:cNvSpPr txBox="true"/>
          <p:nvPr/>
        </p:nvSpPr>
        <p:spPr>
          <a:xfrm rot="0">
            <a:off x="2854276" y="5896489"/>
            <a:ext cx="4972689" cy="1629236"/>
          </a:xfrm>
          <a:prstGeom prst="rect">
            <a:avLst/>
          </a:prstGeom>
        </p:spPr>
        <p:txBody>
          <a:bodyPr anchor="t" rtlCol="false" tIns="0" lIns="0" bIns="0" rIns="0">
            <a:spAutoFit/>
          </a:bodyPr>
          <a:lstStyle/>
          <a:p>
            <a:pPr marL="582554" indent="-291277" lvl="1">
              <a:lnSpc>
                <a:spcPts val="4209"/>
              </a:lnSpc>
              <a:buFont typeface="Arial"/>
              <a:buChar char="•"/>
            </a:pPr>
            <a:r>
              <a:rPr lang="en-US" sz="2698">
                <a:solidFill>
                  <a:srgbClr val="000000"/>
                </a:solidFill>
                <a:latin typeface="Futura Bold"/>
              </a:rPr>
              <a:t>Superior Performance</a:t>
            </a:r>
          </a:p>
          <a:p>
            <a:pPr marL="582554" indent="-291277" lvl="1">
              <a:lnSpc>
                <a:spcPts val="4209"/>
              </a:lnSpc>
              <a:buFont typeface="Arial"/>
              <a:buChar char="•"/>
            </a:pPr>
            <a:r>
              <a:rPr lang="en-US" sz="2698">
                <a:solidFill>
                  <a:srgbClr val="000000"/>
                </a:solidFill>
                <a:latin typeface="Futura Bold"/>
              </a:rPr>
              <a:t>Swift Inference</a:t>
            </a:r>
            <a:r>
              <a:rPr lang="en-US" sz="2698">
                <a:solidFill>
                  <a:srgbClr val="000000"/>
                </a:solidFill>
                <a:latin typeface="Futura"/>
              </a:rPr>
              <a:t>.</a:t>
            </a:r>
          </a:p>
          <a:p>
            <a:pPr marL="582554" indent="-291277" lvl="1">
              <a:lnSpc>
                <a:spcPts val="4209"/>
              </a:lnSpc>
              <a:buFont typeface="Arial"/>
              <a:buChar char="•"/>
            </a:pPr>
            <a:r>
              <a:rPr lang="en-US" sz="2698">
                <a:solidFill>
                  <a:srgbClr val="000000"/>
                </a:solidFill>
                <a:latin typeface="Futura Bold"/>
              </a:rPr>
              <a:t>Unrestricted Access</a:t>
            </a:r>
          </a:p>
        </p:txBody>
      </p:sp>
      <p:grpSp>
        <p:nvGrpSpPr>
          <p:cNvPr name="Group 6" id="6"/>
          <p:cNvGrpSpPr/>
          <p:nvPr/>
        </p:nvGrpSpPr>
        <p:grpSpPr>
          <a:xfrm rot="0">
            <a:off x="0" y="9463323"/>
            <a:ext cx="18288000" cy="660541"/>
            <a:chOff x="0" y="0"/>
            <a:chExt cx="24384000" cy="880721"/>
          </a:xfrm>
        </p:grpSpPr>
        <p:sp>
          <p:nvSpPr>
            <p:cNvPr name="Freeform 7" id="7"/>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4"/>
              <a:stretch>
                <a:fillRect l="0" t="0" r="0" b="0"/>
              </a:stretch>
            </a:blipFill>
          </p:spPr>
        </p:sp>
        <p:sp>
          <p:nvSpPr>
            <p:cNvPr name="TextBox 8" id="8"/>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9" id="9"/>
            <p:cNvSpPr txBox="true"/>
            <p:nvPr/>
          </p:nvSpPr>
          <p:spPr>
            <a:xfrm rot="0">
              <a:off x="621175" y="306049"/>
              <a:ext cx="180578" cy="331522"/>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7</a:t>
              </a:r>
            </a:p>
          </p:txBody>
        </p:sp>
        <p:sp>
          <p:nvSpPr>
            <p:cNvPr name="AutoShape 10" id="10"/>
            <p:cNvSpPr/>
            <p:nvPr/>
          </p:nvSpPr>
          <p:spPr>
            <a:xfrm>
              <a:off x="0" y="12700"/>
              <a:ext cx="24384000" cy="0"/>
            </a:xfrm>
            <a:prstGeom prst="line">
              <a:avLst/>
            </a:prstGeom>
            <a:ln cap="flat" w="25400">
              <a:solidFill>
                <a:srgbClr val="D9D9D9"/>
              </a:solidFill>
              <a:prstDash val="sysDot"/>
              <a:headEnd type="none" len="sm" w="sm"/>
              <a:tailEnd type="none" len="sm" w="sm"/>
            </a:ln>
          </p:spPr>
        </p:sp>
      </p:grpSp>
      <p:grpSp>
        <p:nvGrpSpPr>
          <p:cNvPr name="Group 11" id="11"/>
          <p:cNvGrpSpPr/>
          <p:nvPr/>
        </p:nvGrpSpPr>
        <p:grpSpPr>
          <a:xfrm rot="0">
            <a:off x="7984993" y="2191602"/>
            <a:ext cx="10303007" cy="7262265"/>
            <a:chOff x="0" y="0"/>
            <a:chExt cx="13737343" cy="9683020"/>
          </a:xfrm>
        </p:grpSpPr>
        <p:sp>
          <p:nvSpPr>
            <p:cNvPr name="Freeform 12" id="12"/>
            <p:cNvSpPr/>
            <p:nvPr/>
          </p:nvSpPr>
          <p:spPr>
            <a:xfrm flipH="false" flipV="false" rot="-5325212">
              <a:off x="2173279" y="-1926623"/>
              <a:ext cx="9390785" cy="13536267"/>
            </a:xfrm>
            <a:custGeom>
              <a:avLst/>
              <a:gdLst/>
              <a:ahLst/>
              <a:cxnLst/>
              <a:rect r="r" b="b" t="t" l="l"/>
              <a:pathLst>
                <a:path h="13536267" w="9390785">
                  <a:moveTo>
                    <a:pt x="0" y="0"/>
                  </a:moveTo>
                  <a:lnTo>
                    <a:pt x="9390785" y="0"/>
                  </a:lnTo>
                  <a:lnTo>
                    <a:pt x="9390785" y="13536266"/>
                  </a:lnTo>
                  <a:lnTo>
                    <a:pt x="0" y="135362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331174" y="1085327"/>
              <a:ext cx="10771918" cy="7616644"/>
            </a:xfrm>
            <a:custGeom>
              <a:avLst/>
              <a:gdLst/>
              <a:ahLst/>
              <a:cxnLst/>
              <a:rect r="r" b="b" t="t" l="l"/>
              <a:pathLst>
                <a:path h="7616644" w="10771918">
                  <a:moveTo>
                    <a:pt x="0" y="0"/>
                  </a:moveTo>
                  <a:lnTo>
                    <a:pt x="10771918" y="0"/>
                  </a:lnTo>
                  <a:lnTo>
                    <a:pt x="10771918" y="7616644"/>
                  </a:lnTo>
                  <a:lnTo>
                    <a:pt x="0" y="7616644"/>
                  </a:lnTo>
                  <a:lnTo>
                    <a:pt x="0" y="0"/>
                  </a:lnTo>
                  <a:close/>
                </a:path>
              </a:pathLst>
            </a:custGeom>
            <a:blipFill>
              <a:blip r:embed="rId7"/>
              <a:stretch>
                <a:fillRect l="0" t="0" r="0" b="0"/>
              </a:stretch>
            </a:blipFill>
          </p:spPr>
        </p:sp>
      </p:grpSp>
      <p:sp>
        <p:nvSpPr>
          <p:cNvPr name="Freeform 14" id="14"/>
          <p:cNvSpPr/>
          <p:nvPr/>
        </p:nvSpPr>
        <p:spPr>
          <a:xfrm flipH="false" flipV="false" rot="0">
            <a:off x="11256902" y="392636"/>
            <a:ext cx="1040104" cy="1770390"/>
          </a:xfrm>
          <a:custGeom>
            <a:avLst/>
            <a:gdLst/>
            <a:ahLst/>
            <a:cxnLst/>
            <a:rect r="r" b="b" t="t" l="l"/>
            <a:pathLst>
              <a:path h="1770390" w="1040104">
                <a:moveTo>
                  <a:pt x="0" y="0"/>
                </a:moveTo>
                <a:lnTo>
                  <a:pt x="1040104" y="0"/>
                </a:lnTo>
                <a:lnTo>
                  <a:pt x="1040104" y="1770391"/>
                </a:lnTo>
                <a:lnTo>
                  <a:pt x="0" y="17703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304800" y="252757"/>
            <a:ext cx="12978498" cy="1025075"/>
          </a:xfrm>
          <a:prstGeom prst="rect">
            <a:avLst/>
          </a:prstGeom>
        </p:spPr>
        <p:txBody>
          <a:bodyPr anchor="t" rtlCol="false" tIns="0" lIns="0" bIns="0" rIns="0">
            <a:spAutoFit/>
          </a:bodyPr>
          <a:lstStyle/>
          <a:p>
            <a:pPr>
              <a:lnSpc>
                <a:spcPts val="7735"/>
              </a:lnSpc>
            </a:pPr>
            <a:r>
              <a:rPr lang="en-US" sz="7297">
                <a:solidFill>
                  <a:srgbClr val="112838"/>
                </a:solidFill>
                <a:latin typeface="Lazydog"/>
              </a:rPr>
              <a:t>OUR BASE MODEL</a:t>
            </a:r>
          </a:p>
        </p:txBody>
      </p:sp>
      <p:sp>
        <p:nvSpPr>
          <p:cNvPr name="TextBox 16" id="16"/>
          <p:cNvSpPr txBox="true"/>
          <p:nvPr/>
        </p:nvSpPr>
        <p:spPr>
          <a:xfrm rot="0">
            <a:off x="12297006" y="1209675"/>
            <a:ext cx="12978498" cy="1124963"/>
          </a:xfrm>
          <a:prstGeom prst="rect">
            <a:avLst/>
          </a:prstGeom>
        </p:spPr>
        <p:txBody>
          <a:bodyPr anchor="t" rtlCol="false" tIns="0" lIns="0" bIns="0" rIns="0">
            <a:spAutoFit/>
          </a:bodyPr>
          <a:lstStyle/>
          <a:p>
            <a:pPr>
              <a:lnSpc>
                <a:spcPts val="8583"/>
              </a:lnSpc>
            </a:pPr>
            <a:r>
              <a:rPr lang="en-US" sz="8097">
                <a:solidFill>
                  <a:srgbClr val="112838"/>
                </a:solidFill>
                <a:latin typeface="Quicksand"/>
              </a:rPr>
              <a:t>FALCON-7B</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463323"/>
            <a:ext cx="18288000" cy="660541"/>
            <a:chOff x="0" y="0"/>
            <a:chExt cx="24384000" cy="880721"/>
          </a:xfrm>
        </p:grpSpPr>
        <p:sp>
          <p:nvSpPr>
            <p:cNvPr name="Freeform 3" id="3"/>
            <p:cNvSpPr/>
            <p:nvPr/>
          </p:nvSpPr>
          <p:spPr>
            <a:xfrm flipH="false" flipV="false" rot="0">
              <a:off x="21777274" y="190500"/>
              <a:ext cx="2200080" cy="690221"/>
            </a:xfrm>
            <a:custGeom>
              <a:avLst/>
              <a:gdLst/>
              <a:ahLst/>
              <a:cxnLst/>
              <a:rect r="r" b="b" t="t" l="l"/>
              <a:pathLst>
                <a:path h="690221" w="2200080">
                  <a:moveTo>
                    <a:pt x="0" y="0"/>
                  </a:moveTo>
                  <a:lnTo>
                    <a:pt x="2200079" y="0"/>
                  </a:lnTo>
                  <a:lnTo>
                    <a:pt x="2200079" y="690221"/>
                  </a:lnTo>
                  <a:lnTo>
                    <a:pt x="0" y="690221"/>
                  </a:lnTo>
                  <a:lnTo>
                    <a:pt x="0" y="0"/>
                  </a:lnTo>
                  <a:close/>
                </a:path>
              </a:pathLst>
            </a:custGeom>
            <a:blipFill>
              <a:blip r:embed="rId2"/>
              <a:stretch>
                <a:fillRect l="0" t="0" r="0" b="0"/>
              </a:stretch>
            </a:blipFill>
          </p:spPr>
        </p:sp>
        <p:sp>
          <p:nvSpPr>
            <p:cNvPr name="TextBox 4" id="4"/>
            <p:cNvSpPr txBox="true"/>
            <p:nvPr/>
          </p:nvSpPr>
          <p:spPr>
            <a:xfrm rot="0">
              <a:off x="9208623" y="351274"/>
              <a:ext cx="4861735" cy="286356"/>
            </a:xfrm>
            <a:prstGeom prst="rect">
              <a:avLst/>
            </a:prstGeom>
          </p:spPr>
          <p:txBody>
            <a:bodyPr anchor="t" rtlCol="false" tIns="0" lIns="0" bIns="0" rIns="0">
              <a:spAutoFit/>
            </a:bodyPr>
            <a:lstStyle/>
            <a:p>
              <a:pPr algn="ctr">
                <a:lnSpc>
                  <a:spcPts val="1680"/>
                </a:lnSpc>
                <a:spcBef>
                  <a:spcPct val="0"/>
                </a:spcBef>
              </a:pPr>
              <a:r>
                <a:rPr lang="en-US" sz="1200">
                  <a:solidFill>
                    <a:srgbClr val="000000"/>
                  </a:solidFill>
                  <a:latin typeface="Futura"/>
                </a:rPr>
                <a:t>Fidelity International Internal Information</a:t>
              </a:r>
            </a:p>
          </p:txBody>
        </p:sp>
        <p:sp>
          <p:nvSpPr>
            <p:cNvPr name="TextBox 5" id="5"/>
            <p:cNvSpPr txBox="true"/>
            <p:nvPr/>
          </p:nvSpPr>
          <p:spPr>
            <a:xfrm rot="0">
              <a:off x="621175" y="306049"/>
              <a:ext cx="180578" cy="331522"/>
            </a:xfrm>
            <a:prstGeom prst="rect">
              <a:avLst/>
            </a:prstGeom>
          </p:spPr>
          <p:txBody>
            <a:bodyPr anchor="t" rtlCol="false" tIns="0" lIns="0" bIns="0" rIns="0">
              <a:spAutoFit/>
            </a:bodyPr>
            <a:lstStyle/>
            <a:p>
              <a:pPr algn="ctr">
                <a:lnSpc>
                  <a:spcPts val="2172"/>
                </a:lnSpc>
                <a:spcBef>
                  <a:spcPct val="0"/>
                </a:spcBef>
              </a:pPr>
              <a:r>
                <a:rPr lang="en-US" sz="1552" spc="152">
                  <a:solidFill>
                    <a:srgbClr val="000000"/>
                  </a:solidFill>
                  <a:latin typeface="Clear Sans"/>
                </a:rPr>
                <a:t>8</a:t>
              </a:r>
            </a:p>
          </p:txBody>
        </p:sp>
        <p:sp>
          <p:nvSpPr>
            <p:cNvPr name="AutoShape 6" id="6"/>
            <p:cNvSpPr/>
            <p:nvPr/>
          </p:nvSpPr>
          <p:spPr>
            <a:xfrm>
              <a:off x="0" y="12700"/>
              <a:ext cx="24384000" cy="0"/>
            </a:xfrm>
            <a:prstGeom prst="line">
              <a:avLst/>
            </a:prstGeom>
            <a:ln cap="flat" w="25400">
              <a:solidFill>
                <a:srgbClr val="D9D9D9"/>
              </a:solidFill>
              <a:prstDash val="sysDot"/>
              <a:headEnd type="none" len="sm" w="sm"/>
              <a:tailEnd type="none" len="sm" w="sm"/>
            </a:ln>
          </p:spPr>
        </p:sp>
      </p:grpSp>
      <p:sp>
        <p:nvSpPr>
          <p:cNvPr name="Freeform 7" id="7"/>
          <p:cNvSpPr/>
          <p:nvPr/>
        </p:nvSpPr>
        <p:spPr>
          <a:xfrm flipH="false" flipV="false" rot="0">
            <a:off x="104775" y="1242454"/>
            <a:ext cx="11174936" cy="8015846"/>
          </a:xfrm>
          <a:custGeom>
            <a:avLst/>
            <a:gdLst/>
            <a:ahLst/>
            <a:cxnLst/>
            <a:rect r="r" b="b" t="t" l="l"/>
            <a:pathLst>
              <a:path h="8015846" w="11174936">
                <a:moveTo>
                  <a:pt x="0" y="0"/>
                </a:moveTo>
                <a:lnTo>
                  <a:pt x="11174936" y="0"/>
                </a:lnTo>
                <a:lnTo>
                  <a:pt x="11174936" y="8015846"/>
                </a:lnTo>
                <a:lnTo>
                  <a:pt x="0" y="8015846"/>
                </a:lnTo>
                <a:lnTo>
                  <a:pt x="0" y="0"/>
                </a:lnTo>
                <a:close/>
              </a:path>
            </a:pathLst>
          </a:custGeom>
          <a:blipFill>
            <a:blip r:embed="rId3"/>
            <a:stretch>
              <a:fillRect l="-1244" t="-1027" r="-1244" b="0"/>
            </a:stretch>
          </a:blipFill>
        </p:spPr>
      </p:sp>
      <p:sp>
        <p:nvSpPr>
          <p:cNvPr name="Freeform 8" id="8"/>
          <p:cNvSpPr/>
          <p:nvPr/>
        </p:nvSpPr>
        <p:spPr>
          <a:xfrm flipH="false" flipV="false" rot="0">
            <a:off x="10921734" y="2107145"/>
            <a:ext cx="7366266" cy="7265455"/>
          </a:xfrm>
          <a:custGeom>
            <a:avLst/>
            <a:gdLst/>
            <a:ahLst/>
            <a:cxnLst/>
            <a:rect r="r" b="b" t="t" l="l"/>
            <a:pathLst>
              <a:path h="7265455" w="7366266">
                <a:moveTo>
                  <a:pt x="0" y="0"/>
                </a:moveTo>
                <a:lnTo>
                  <a:pt x="7366266" y="0"/>
                </a:lnTo>
                <a:lnTo>
                  <a:pt x="7366266" y="7265455"/>
                </a:lnTo>
                <a:lnTo>
                  <a:pt x="0" y="7265455"/>
                </a:lnTo>
                <a:lnTo>
                  <a:pt x="0" y="0"/>
                </a:lnTo>
                <a:close/>
              </a:path>
            </a:pathLst>
          </a:custGeom>
          <a:blipFill>
            <a:blip r:embed="rId4"/>
            <a:stretch>
              <a:fillRect l="0" t="-14495" r="-65444" b="-4110"/>
            </a:stretch>
          </a:blipFill>
        </p:spPr>
      </p:sp>
      <p:sp>
        <p:nvSpPr>
          <p:cNvPr name="Freeform 9" id="9"/>
          <p:cNvSpPr/>
          <p:nvPr/>
        </p:nvSpPr>
        <p:spPr>
          <a:xfrm flipH="false" flipV="false" rot="-680353">
            <a:off x="15743692" y="-11649"/>
            <a:ext cx="3031217" cy="2019548"/>
          </a:xfrm>
          <a:custGeom>
            <a:avLst/>
            <a:gdLst/>
            <a:ahLst/>
            <a:cxnLst/>
            <a:rect r="r" b="b" t="t" l="l"/>
            <a:pathLst>
              <a:path h="2019548" w="3031217">
                <a:moveTo>
                  <a:pt x="0" y="0"/>
                </a:moveTo>
                <a:lnTo>
                  <a:pt x="3031216" y="0"/>
                </a:lnTo>
                <a:lnTo>
                  <a:pt x="3031216" y="2019548"/>
                </a:lnTo>
                <a:lnTo>
                  <a:pt x="0" y="20195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4775" y="145256"/>
            <a:ext cx="10864584" cy="993555"/>
          </a:xfrm>
          <a:prstGeom prst="rect">
            <a:avLst/>
          </a:prstGeom>
        </p:spPr>
        <p:txBody>
          <a:bodyPr anchor="t" rtlCol="false" tIns="0" lIns="0" bIns="0" rIns="0">
            <a:spAutoFit/>
          </a:bodyPr>
          <a:lstStyle/>
          <a:p>
            <a:pPr algn="l">
              <a:lnSpc>
                <a:spcPts val="7558"/>
              </a:lnSpc>
            </a:pPr>
            <a:r>
              <a:rPr lang="en-US" sz="7130">
                <a:solidFill>
                  <a:srgbClr val="112838"/>
                </a:solidFill>
                <a:latin typeface="Lazydog"/>
              </a:rPr>
              <a:t>BACKBONE: </a:t>
            </a:r>
            <a:r>
              <a:rPr lang="en-US" sz="7130">
                <a:solidFill>
                  <a:srgbClr val="112838"/>
                </a:solidFill>
                <a:latin typeface="Lazydog"/>
              </a:rPr>
              <a:t>THE 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DAFqS8tlJfU</dc:identifier>
  <dcterms:modified xsi:type="dcterms:W3CDTF">2011-08-01T06:04:30Z</dcterms:modified>
  <cp:revision>1</cp:revision>
  <dc:title>Hiteshi+Roshan+Pawan</dc:title>
</cp:coreProperties>
</file>